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6858000" cx="12192000"/>
  <p:notesSz cx="7103725" cy="10234275"/>
  <p:embeddedFontLst>
    <p:embeddedFont>
      <p:font typeface="Montserrat SemiBold"/>
      <p:regular r:id="rId78"/>
      <p:bold r:id="rId79"/>
      <p:italic r:id="rId80"/>
      <p:boldItalic r:id="rId81"/>
    </p:embeddedFont>
    <p:embeddedFont>
      <p:font typeface="Montserrat"/>
      <p:regular r:id="rId82"/>
      <p:bold r:id="rId83"/>
      <p:italic r:id="rId84"/>
      <p:boldItalic r:id="rId85"/>
    </p:embeddedFont>
    <p:embeddedFont>
      <p:font typeface="Montserrat Medium"/>
      <p:regular r:id="rId86"/>
      <p:bold r:id="rId87"/>
      <p:italic r:id="rId88"/>
      <p:boldItalic r:id="rId89"/>
    </p:embeddedFont>
    <p:embeddedFont>
      <p:font typeface="Helvetica Neue"/>
      <p:regular r:id="rId90"/>
      <p:bold r:id="rId91"/>
      <p:italic r:id="rId92"/>
      <p:boldItalic r:id="rId93"/>
    </p:embeddedFont>
    <p:embeddedFont>
      <p:font typeface="Arial Black"/>
      <p:regular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75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75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italic.fntdata"/><Relationship Id="rId83" Type="http://schemas.openxmlformats.org/officeDocument/2006/relationships/font" Target="fonts/Montserrat-bold.fntdata"/><Relationship Id="rId42" Type="http://schemas.openxmlformats.org/officeDocument/2006/relationships/slide" Target="slides/slide37.xml"/><Relationship Id="rId86" Type="http://schemas.openxmlformats.org/officeDocument/2006/relationships/font" Target="fonts/MontserratMedium-regular.fntdata"/><Relationship Id="rId41" Type="http://schemas.openxmlformats.org/officeDocument/2006/relationships/slide" Target="slides/slide36.xml"/><Relationship Id="rId85" Type="http://schemas.openxmlformats.org/officeDocument/2006/relationships/font" Target="fonts/Montserrat-boldItalic.fntdata"/><Relationship Id="rId44" Type="http://schemas.openxmlformats.org/officeDocument/2006/relationships/slide" Target="slides/slide39.xml"/><Relationship Id="rId88" Type="http://schemas.openxmlformats.org/officeDocument/2006/relationships/font" Target="fonts/MontserratMedium-italic.fntdata"/><Relationship Id="rId43" Type="http://schemas.openxmlformats.org/officeDocument/2006/relationships/slide" Target="slides/slide38.xml"/><Relationship Id="rId87" Type="http://schemas.openxmlformats.org/officeDocument/2006/relationships/font" Target="fonts/MontserratMedium-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MontserratMedium-boldItalic.fntdata"/><Relationship Id="rId80" Type="http://schemas.openxmlformats.org/officeDocument/2006/relationships/font" Target="fonts/MontserratSemiBold-italic.fntdata"/><Relationship Id="rId82" Type="http://schemas.openxmlformats.org/officeDocument/2006/relationships/font" Target="fonts/Montserrat-regular.fntdata"/><Relationship Id="rId81" Type="http://schemas.openxmlformats.org/officeDocument/2006/relationships/font" Target="fonts/Montserrat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MontserratSemiBold-bold.fntdata"/><Relationship Id="rId34" Type="http://schemas.openxmlformats.org/officeDocument/2006/relationships/slide" Target="slides/slide29.xml"/><Relationship Id="rId78" Type="http://schemas.openxmlformats.org/officeDocument/2006/relationships/font" Target="fonts/MontserratSemiBold-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schemas.openxmlformats.org/officeDocument/2006/relationships/font" Target="fonts/ArialBlack-regular.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HelveticaNeue-bold.fntdata"/><Relationship Id="rId90" Type="http://schemas.openxmlformats.org/officeDocument/2006/relationships/font" Target="fonts/HelveticaNeue-regular.fntdata"/><Relationship Id="rId93" Type="http://schemas.openxmlformats.org/officeDocument/2006/relationships/font" Target="fonts/HelveticaNeue-boldItalic.fntdata"/><Relationship Id="rId92" Type="http://schemas.openxmlformats.org/officeDocument/2006/relationships/font" Target="fonts/HelveticaNeue-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8163" cy="51276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9pPr>
          </a:lstStyle>
          <a:p/>
        </p:txBody>
      </p:sp>
      <p:sp>
        <p:nvSpPr>
          <p:cNvPr id="4" name="Google Shape;4;n"/>
          <p:cNvSpPr txBox="1"/>
          <p:nvPr>
            <p:ph idx="10" type="dt"/>
          </p:nvPr>
        </p:nvSpPr>
        <p:spPr>
          <a:xfrm>
            <a:off x="4024313" y="0"/>
            <a:ext cx="3078162" cy="512763"/>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9pPr>
          </a:lstStyle>
          <a:p/>
        </p:txBody>
      </p:sp>
      <p:sp>
        <p:nvSpPr>
          <p:cNvPr id="5" name="Google Shape;5;n"/>
          <p:cNvSpPr/>
          <p:nvPr>
            <p:ph idx="3"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1200" y="4926013"/>
            <a:ext cx="5683250" cy="4029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9pPr>
          </a:lstStyle>
          <a:p/>
        </p:txBody>
      </p:sp>
      <p:sp>
        <p:nvSpPr>
          <p:cNvPr id="7" name="Google Shape;7;n"/>
          <p:cNvSpPr txBox="1"/>
          <p:nvPr>
            <p:ph idx="11" type="ftr"/>
          </p:nvPr>
        </p:nvSpPr>
        <p:spPr>
          <a:xfrm>
            <a:off x="0" y="9721850"/>
            <a:ext cx="3078163" cy="512763"/>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imSun"/>
                <a:ea typeface="SimSun"/>
                <a:cs typeface="SimSun"/>
                <a:sym typeface="SimSu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mSun"/>
                <a:ea typeface="SimSun"/>
                <a:cs typeface="SimSun"/>
                <a:sym typeface="SimSun"/>
              </a:defRPr>
            </a:lvl9pPr>
          </a:lstStyle>
          <a:p/>
        </p:txBody>
      </p:sp>
      <p:sp>
        <p:nvSpPr>
          <p:cNvPr id="8" name="Google Shape;8;n"/>
          <p:cNvSpPr txBox="1"/>
          <p:nvPr>
            <p:ph idx="12" type="sldNum"/>
          </p:nvPr>
        </p:nvSpPr>
        <p:spPr>
          <a:xfrm>
            <a:off x="4024313" y="9721850"/>
            <a:ext cx="3078162" cy="512763"/>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SimSun"/>
                <a:ea typeface="SimSun"/>
                <a:cs typeface="SimSun"/>
                <a:sym typeface="SimSun"/>
              </a:rPr>
              <a:t>‹#›</a:t>
            </a:fld>
            <a:endParaRPr b="0" i="0" sz="1200" u="none" cap="none" strike="noStrike">
              <a:solidFill>
                <a:schemeClr val="dk1"/>
              </a:solidFill>
              <a:latin typeface="SimSun"/>
              <a:ea typeface="SimSun"/>
              <a:cs typeface="SimSun"/>
              <a:sym typeface="SimSu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711200" y="4926013"/>
            <a:ext cx="5683250" cy="4029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 name="Google Shape;54;p1: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46857342d_0_0: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1e46857342d_0_0: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g1e46857342d_0_0: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711200" y="4926013"/>
            <a:ext cx="5683250" cy="4029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9: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4460966a3_0_69: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1e4460966a3_0_69: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4460966a3_0_109: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1e4460966a3_0_109: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e4460966a3_0_155: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1e4460966a3_0_155: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4460966a3_0_180: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1e4460966a3_0_180: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4460966a3_0_208: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1e4460966a3_0_208: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1e4460966a3_0_208: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4460966a3_0_217: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1e4460966a3_0_217: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1e4460966a3_0_217: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2c37e2905_0_0: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1f2c37e2905_0_0: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1f2c37e2905_0_0: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2c37e2905_0_30: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1f2c37e2905_0_30: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1f2c37e2905_0_30: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d8abb6aada_3_0:notes"/>
          <p:cNvSpPr/>
          <p:nvPr>
            <p:ph idx="2" type="sldImg"/>
          </p:nvPr>
        </p:nvSpPr>
        <p:spPr>
          <a:xfrm>
            <a:off x="394962" y="767571"/>
            <a:ext cx="6314400" cy="3837900"/>
          </a:xfrm>
          <a:custGeom>
            <a:rect b="b" l="l" r="r" t="t"/>
            <a:pathLst>
              <a:path extrusionOk="0" h="120000" w="120000">
                <a:moveTo>
                  <a:pt x="0" y="0"/>
                </a:moveTo>
                <a:lnTo>
                  <a:pt x="120000" y="0"/>
                </a:lnTo>
                <a:lnTo>
                  <a:pt x="120000" y="120000"/>
                </a:lnTo>
                <a:lnTo>
                  <a:pt x="0" y="120000"/>
                </a:lnTo>
                <a:close/>
              </a:path>
            </a:pathLst>
          </a:custGeom>
        </p:spPr>
      </p:sp>
      <p:sp>
        <p:nvSpPr>
          <p:cNvPr id="63" name="Google Shape;63;g2d8abb6aada_3_0:notes"/>
          <p:cNvSpPr txBox="1"/>
          <p:nvPr>
            <p:ph idx="1" type="body"/>
          </p:nvPr>
        </p:nvSpPr>
        <p:spPr>
          <a:xfrm>
            <a:off x="710372" y="4861281"/>
            <a:ext cx="5682900" cy="4605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2c37e2905_0_54: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1f2c37e2905_0_54: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1f2c37e2905_0_54: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e4489fb4dc_0_0: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1e4489fb4dc_0_0: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1e4489fb4dc_0_0: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4489fb4dc_0_15: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1e4489fb4dc_0_15: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g1e4489fb4dc_0_15: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c8a8ce9cd_0_0: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bc8a8ce9cd_0_0: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2bc8a8ce9cd_0_0: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f1b607fe51_0_92: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1f1b607fe51_0_92: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1f1b607fe51_0_92: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f1b607fe51_0_103: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1f1b607fe51_0_103: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1f1b607fe51_0_103: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f1b607fe51_0_112: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1f1b607fe51_0_112: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1f1b607fe51_0_112: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d8abb6aada_3_161: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2d8abb6aada_3_161: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g2d8abb6aada_3_161: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d8abb6aada_3_167: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d8abb6aada_3_167: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2d8abb6aada_3_167: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d8abb6aada_3_175: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d8abb6aada_3_175: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2d8abb6aada_3_175: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8abb6aada_3_69: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g2d8abb6aada_3_69: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8abb6aada_3_182: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d8abb6aada_3_182: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2d8abb6aada_3_182: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f1b607fe51_0_122: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1f1b607fe51_0_122: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g1f1b607fe51_0_122: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f1b607fe51_0_139: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1f1b607fe51_0_139: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1f1b607fe51_0_139: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d8abb6aada_3_211: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d8abb6aada_3_211: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2d8abb6aada_3_211: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d8abb6aada_3_218: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d8abb6aada_3_218: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2d8abb6aada_3_218: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d8abb6aada_3_196: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d8abb6aada_3_196: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2d8abb6aada_3_196: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d8abb6aada_3_204: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d8abb6aada_3_204: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2d8abb6aada_3_204: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d8abb6aada_3_225: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2d8abb6aada_3_225: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g2d8abb6aada_3_225: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d8abb6aada_3_232: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d8abb6aada_3_232: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2d8abb6aada_3_232: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d8abb6aada_3_237: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d8abb6aada_3_237: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g2d8abb6aada_3_237: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4460966a3_0_13: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1e4460966a3_0_13: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1e4460966a3_0_13: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d8abb6aada_3_247: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d8abb6aada_3_247: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2d8abb6aada_3_247: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d8abb6aada_3_257: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d8abb6aada_3_257: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2d8abb6aada_3_257: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e455315dbc_0_0: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g1e455315dbc_0_0: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g1e455315dbc_0_0: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e455315dbc_0_6: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g1e455315dbc_0_6: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e455315dbc_0_11: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g1e455315dbc_0_11: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e455315dbc_0_16: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3" name="Google Shape;553;g1e455315dbc_0_16: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e455315dbc_0_21: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9" name="Google Shape;559;g1e455315dbc_0_21: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e455315dbc_0_26: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g1e455315dbc_0_26: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e455315dbc_0_41: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g1e455315dbc_0_41: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e455315dbc_0_356: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1e455315dbc_0_356: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g1e455315dbc_0_356: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4460966a3_0_44: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1e4460966a3_0_44: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1e4460966a3_0_44: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bc8a8ce9cd_0_8: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g2bc8a8ce9cd_0_8: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bc8a8ce9cd_0_13: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g2bc8a8ce9cd_0_13: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570cad1f5f_0_34: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g2570cad1f5f_0_34: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570cad1f5f_0_19: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g2570cad1f5f_0_19: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570cad1f5f_0_1: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g2570cad1f5f_0_1: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570cad1f5f_0_6: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g2570cad1f5f_0_6: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570cad1f5f_0_11: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g2570cad1f5f_0_11: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e455315dbc_0_177: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9" name="Google Shape;629;g1e455315dbc_0_177: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e455315dbc_0_192: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5" name="Google Shape;635;g1e455315dbc_0_192: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e455315dbc_0_197: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 name="Google Shape;641;g1e455315dbc_0_197: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4460966a3_0_52: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1e4460966a3_0_52: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1e4460966a3_0_52: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e455315dbc_0_207: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g1e455315dbc_0_207: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e455315dbc_0_212: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g1e455315dbc_0_212: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e455315dbc_0_217: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g1e455315dbc_0_217: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e455315dbc_0_222: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5" name="Google Shape;665;g1e455315dbc_0_222: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e461ede57e_0_0: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g1e461ede57e_0_0: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e461ede57e_0_29: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g1e461ede57e_0_29: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e461ede57e_0_35: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3" name="Google Shape;683;g1e461ede57e_0_35: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344f682a89_88_3: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9" name="Google Shape;689;g3344f682a89_88_3: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570cad1f5f_0_39: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5" name="Google Shape;695;g2570cad1f5f_0_39: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d8abb6aada_3_266: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g2d8abb6aada_3_266: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4460966a3_0_227: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1e4460966a3_0_227: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1e4460966a3_0_227: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d8abb6aada_3_271:notes"/>
          <p:cNvSpPr txBox="1"/>
          <p:nvPr>
            <p:ph idx="1" type="body"/>
          </p:nvPr>
        </p:nvSpPr>
        <p:spPr>
          <a:xfrm>
            <a:off x="710372" y="4861281"/>
            <a:ext cx="5682900" cy="46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2d8abb6aada_3_271:notes"/>
          <p:cNvSpPr/>
          <p:nvPr>
            <p:ph idx="2" type="sldImg"/>
          </p:nvPr>
        </p:nvSpPr>
        <p:spPr>
          <a:xfrm>
            <a:off x="1184187" y="767571"/>
            <a:ext cx="4736100" cy="3837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53:notes"/>
          <p:cNvSpPr txBox="1"/>
          <p:nvPr>
            <p:ph idx="1" type="body"/>
          </p:nvPr>
        </p:nvSpPr>
        <p:spPr>
          <a:xfrm>
            <a:off x="685800" y="4400550"/>
            <a:ext cx="5486400" cy="3600600"/>
          </a:xfrm>
          <a:prstGeom prst="rect">
            <a:avLst/>
          </a:prstGeom>
          <a:noFill/>
          <a:ln>
            <a:noFill/>
          </a:ln>
        </p:spPr>
        <p:txBody>
          <a:bodyPr anchorCtr="0" anchor="t" bIns="81350" lIns="81350" spcFirstLastPara="1" rIns="81350" wrap="square" tIns="81350">
            <a:noAutofit/>
          </a:bodyPr>
          <a:lstStyle/>
          <a:p>
            <a:pPr indent="0" lvl="0" marL="0" rtl="0" algn="l">
              <a:lnSpc>
                <a:spcPct val="100000"/>
              </a:lnSpc>
              <a:spcBef>
                <a:spcPts val="0"/>
              </a:spcBef>
              <a:spcAft>
                <a:spcPts val="0"/>
              </a:spcAft>
              <a:buClr>
                <a:schemeClr val="dk1"/>
              </a:buClr>
              <a:buSzPts val="1000"/>
              <a:buFont typeface="SimSun"/>
              <a:buNone/>
            </a:pPr>
            <a:r>
              <a:t/>
            </a:r>
            <a:endParaRPr b="0" i="0" sz="2200" u="none" cap="none" strike="noStrike">
              <a:latin typeface="Helvetica Neue"/>
              <a:ea typeface="Helvetica Neue"/>
              <a:cs typeface="Helvetica Neue"/>
              <a:sym typeface="Helvetica Neue"/>
            </a:endParaRPr>
          </a:p>
        </p:txBody>
      </p:sp>
      <p:sp>
        <p:nvSpPr>
          <p:cNvPr id="713" name="Google Shape;71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e4460966a3_0_24: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g1e4460966a3_0_24: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g1e4460966a3_0_24: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8f332ff29_0_0: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2d8f332ff29_0_0: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2d8f332ff29_0_0: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8f332ff29_0_54: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2d8f332ff29_0_54:notes"/>
          <p:cNvSpPr txBox="1"/>
          <p:nvPr>
            <p:ph idx="1" type="body"/>
          </p:nvPr>
        </p:nvSpPr>
        <p:spPr>
          <a:xfrm>
            <a:off x="711200" y="4926013"/>
            <a:ext cx="5683200" cy="402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2d8f332ff29_0_54:notes"/>
          <p:cNvSpPr txBox="1"/>
          <p:nvPr>
            <p:ph idx="12" type="sldNum"/>
          </p:nvPr>
        </p:nvSpPr>
        <p:spPr>
          <a:xfrm>
            <a:off x="4024313" y="9721850"/>
            <a:ext cx="3078300" cy="512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7.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descr="tmw-slides-bg-Artboard 1" id="13" name="Google Shape;13;p2"/>
          <p:cNvPicPr preferRelativeResize="0"/>
          <p:nvPr/>
        </p:nvPicPr>
        <p:blipFill rotWithShape="1">
          <a:blip r:embed="rId2">
            <a:alphaModFix/>
          </a:blip>
          <a:srcRect b="0" l="0" r="0" t="0"/>
          <a:stretch/>
        </p:blipFill>
        <p:spPr>
          <a:xfrm>
            <a:off x="-9525" y="-5715"/>
            <a:ext cx="12211050" cy="686879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34" name="Shape 34"/>
        <p:cNvGrpSpPr/>
        <p:nvPr/>
      </p:nvGrpSpPr>
      <p:grpSpPr>
        <a:xfrm>
          <a:off x="0" y="0"/>
          <a:ext cx="0" cy="0"/>
          <a:chOff x="0" y="0"/>
          <a:chExt cx="0" cy="0"/>
        </a:xfrm>
      </p:grpSpPr>
      <p:pic>
        <p:nvPicPr>
          <p:cNvPr descr="YT-capa-canal-fundo-v02" id="35" name="Google Shape;35;p11"/>
          <p:cNvPicPr preferRelativeResize="0"/>
          <p:nvPr/>
        </p:nvPicPr>
        <p:blipFill rotWithShape="1">
          <a:blip r:embed="rId2">
            <a:alphaModFix/>
          </a:blip>
          <a:srcRect b="0" l="0" r="0" t="0"/>
          <a:stretch/>
        </p:blipFill>
        <p:spPr>
          <a:xfrm>
            <a:off x="-17780" y="-10160"/>
            <a:ext cx="12227560" cy="687832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1">
  <p:cSld name="TITLE_1">
    <p:spTree>
      <p:nvGrpSpPr>
        <p:cNvPr id="36" name="Shape 36"/>
        <p:cNvGrpSpPr/>
        <p:nvPr/>
      </p:nvGrpSpPr>
      <p:grpSpPr>
        <a:xfrm>
          <a:off x="0" y="0"/>
          <a:ext cx="0" cy="0"/>
          <a:chOff x="0" y="0"/>
          <a:chExt cx="0" cy="0"/>
        </a:xfrm>
      </p:grpSpPr>
      <p:sp>
        <p:nvSpPr>
          <p:cNvPr id="37" name="Google Shape;37;p12"/>
          <p:cNvSpPr txBox="1"/>
          <p:nvPr>
            <p:ph type="title"/>
          </p:nvPr>
        </p:nvSpPr>
        <p:spPr>
          <a:xfrm>
            <a:off x="1524000" y="1122363"/>
            <a:ext cx="9144000" cy="2387600"/>
          </a:xfrm>
          <a:prstGeom prst="rect">
            <a:avLst/>
          </a:prstGeom>
          <a:noFill/>
          <a:ln>
            <a:noFill/>
          </a:ln>
        </p:spPr>
        <p:txBody>
          <a:bodyPr anchorCtr="0" anchor="b" bIns="34275" lIns="34275" spcFirstLastPara="1" rIns="34275" wrap="square" tIns="34275">
            <a:normAutofit/>
          </a:bodyPr>
          <a:lstStyle>
            <a:lvl1pPr lvl="0" algn="ctr">
              <a:lnSpc>
                <a:spcPct val="90000"/>
              </a:lnSpc>
              <a:spcBef>
                <a:spcPts val="0"/>
              </a:spcBef>
              <a:spcAft>
                <a:spcPts val="0"/>
              </a:spcAft>
              <a:buClr>
                <a:srgbClr val="000000"/>
              </a:buClr>
              <a:buSzPts val="4500"/>
              <a:buFont typeface="Calibri"/>
              <a:buNone/>
              <a:defRPr sz="6000"/>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38" name="Google Shape;38;p12"/>
          <p:cNvSpPr txBox="1"/>
          <p:nvPr>
            <p:ph idx="1" type="body"/>
          </p:nvPr>
        </p:nvSpPr>
        <p:spPr>
          <a:xfrm>
            <a:off x="1524000" y="3602037"/>
            <a:ext cx="9144000" cy="1655600"/>
          </a:xfrm>
          <a:prstGeom prst="rect">
            <a:avLst/>
          </a:prstGeom>
          <a:noFill/>
          <a:ln>
            <a:noFill/>
          </a:ln>
        </p:spPr>
        <p:txBody>
          <a:bodyPr anchorCtr="0" anchor="t" bIns="34275" lIns="34275" spcFirstLastPara="1" rIns="34275" wrap="square" tIns="34275">
            <a:normAutofit/>
          </a:bodyPr>
          <a:lstStyle>
            <a:lvl1pPr indent="-228600" lvl="0" marL="457200" algn="ctr">
              <a:lnSpc>
                <a:spcPct val="90000"/>
              </a:lnSpc>
              <a:spcBef>
                <a:spcPts val="5136"/>
              </a:spcBef>
              <a:spcAft>
                <a:spcPts val="0"/>
              </a:spcAft>
              <a:buClr>
                <a:srgbClr val="000000"/>
              </a:buClr>
              <a:buSzPts val="1800"/>
              <a:buFont typeface="Calibri"/>
              <a:buNone/>
              <a:defRPr sz="2400"/>
            </a:lvl1pPr>
            <a:lvl2pPr indent="-228600" lvl="1" marL="914400" algn="ctr">
              <a:lnSpc>
                <a:spcPct val="90000"/>
              </a:lnSpc>
              <a:spcBef>
                <a:spcPts val="5136"/>
              </a:spcBef>
              <a:spcAft>
                <a:spcPts val="0"/>
              </a:spcAft>
              <a:buClr>
                <a:srgbClr val="000000"/>
              </a:buClr>
              <a:buSzPts val="1800"/>
              <a:buFont typeface="Calibri"/>
              <a:buNone/>
              <a:defRPr sz="2400"/>
            </a:lvl2pPr>
            <a:lvl3pPr indent="-228600" lvl="2" marL="1371600" algn="ctr">
              <a:lnSpc>
                <a:spcPct val="90000"/>
              </a:lnSpc>
              <a:spcBef>
                <a:spcPts val="5136"/>
              </a:spcBef>
              <a:spcAft>
                <a:spcPts val="0"/>
              </a:spcAft>
              <a:buClr>
                <a:srgbClr val="000000"/>
              </a:buClr>
              <a:buSzPts val="1800"/>
              <a:buFont typeface="Calibri"/>
              <a:buNone/>
              <a:defRPr sz="2400"/>
            </a:lvl3pPr>
            <a:lvl4pPr indent="-228600" lvl="3" marL="1828800" algn="ctr">
              <a:lnSpc>
                <a:spcPct val="90000"/>
              </a:lnSpc>
              <a:spcBef>
                <a:spcPts val="5136"/>
              </a:spcBef>
              <a:spcAft>
                <a:spcPts val="0"/>
              </a:spcAft>
              <a:buClr>
                <a:srgbClr val="000000"/>
              </a:buClr>
              <a:buSzPts val="1800"/>
              <a:buFont typeface="Calibri"/>
              <a:buNone/>
              <a:defRPr sz="2400"/>
            </a:lvl4pPr>
            <a:lvl5pPr indent="-228600" lvl="4" marL="2286000" algn="ctr">
              <a:lnSpc>
                <a:spcPct val="90000"/>
              </a:lnSpc>
              <a:spcBef>
                <a:spcPts val="5136"/>
              </a:spcBef>
              <a:spcAft>
                <a:spcPts val="0"/>
              </a:spcAft>
              <a:buClr>
                <a:srgbClr val="000000"/>
              </a:buClr>
              <a:buSzPts val="1800"/>
              <a:buFont typeface="Calibri"/>
              <a:buNone/>
              <a:defRPr sz="2400"/>
            </a:lvl5pPr>
            <a:lvl6pPr indent="-317500" lvl="5" marL="2743200" algn="l">
              <a:lnSpc>
                <a:spcPct val="90000"/>
              </a:lnSpc>
              <a:spcBef>
                <a:spcPts val="3852"/>
              </a:spcBef>
              <a:spcAft>
                <a:spcPts val="0"/>
              </a:spcAft>
              <a:buClr>
                <a:srgbClr val="000000"/>
              </a:buClr>
              <a:buSzPts val="1400"/>
              <a:buChar char="•"/>
              <a:defRPr/>
            </a:lvl6pPr>
            <a:lvl7pPr indent="-317500" lvl="6" marL="3200400" algn="l">
              <a:lnSpc>
                <a:spcPct val="90000"/>
              </a:lnSpc>
              <a:spcBef>
                <a:spcPts val="3852"/>
              </a:spcBef>
              <a:spcAft>
                <a:spcPts val="0"/>
              </a:spcAft>
              <a:buClr>
                <a:srgbClr val="000000"/>
              </a:buClr>
              <a:buSzPts val="1400"/>
              <a:buChar char="•"/>
              <a:defRPr/>
            </a:lvl7pPr>
            <a:lvl8pPr indent="-317500" lvl="7" marL="3657600" algn="l">
              <a:lnSpc>
                <a:spcPct val="90000"/>
              </a:lnSpc>
              <a:spcBef>
                <a:spcPts val="3852"/>
              </a:spcBef>
              <a:spcAft>
                <a:spcPts val="0"/>
              </a:spcAft>
              <a:buClr>
                <a:srgbClr val="000000"/>
              </a:buClr>
              <a:buSzPts val="1400"/>
              <a:buChar char="•"/>
              <a:defRPr/>
            </a:lvl8pPr>
            <a:lvl9pPr indent="-317500" lvl="8" marL="4114800" algn="l">
              <a:lnSpc>
                <a:spcPct val="90000"/>
              </a:lnSpc>
              <a:spcBef>
                <a:spcPts val="3852"/>
              </a:spcBef>
              <a:spcAft>
                <a:spcPts val="0"/>
              </a:spcAft>
              <a:buClr>
                <a:srgbClr val="000000"/>
              </a:buClr>
              <a:buSzPts val="1400"/>
              <a:buChar char="•"/>
              <a:defRPr/>
            </a:lvl9pPr>
          </a:lstStyle>
          <a:p/>
        </p:txBody>
      </p:sp>
      <p:sp>
        <p:nvSpPr>
          <p:cNvPr id="39" name="Google Shape;39;p12"/>
          <p:cNvSpPr txBox="1"/>
          <p:nvPr>
            <p:ph idx="12" type="sldNum"/>
          </p:nvPr>
        </p:nvSpPr>
        <p:spPr>
          <a:xfrm>
            <a:off x="11089817" y="6404292"/>
            <a:ext cx="264000" cy="2692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p:cSld name="OBJECT_1">
    <p:spTree>
      <p:nvGrpSpPr>
        <p:cNvPr id="40" name="Shape 40"/>
        <p:cNvGrpSpPr/>
        <p:nvPr/>
      </p:nvGrpSpPr>
      <p:grpSpPr>
        <a:xfrm>
          <a:off x="0" y="0"/>
          <a:ext cx="0" cy="0"/>
          <a:chOff x="0" y="0"/>
          <a:chExt cx="0" cy="0"/>
        </a:xfrm>
      </p:grpSpPr>
      <p:sp>
        <p:nvSpPr>
          <p:cNvPr id="41" name="Google Shape;41;p13"/>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 type="body"/>
          </p:nvPr>
        </p:nvSpPr>
        <p:spPr>
          <a:xfrm>
            <a:off x="1484310" y="2666999"/>
            <a:ext cx="10018800" cy="3124200"/>
          </a:xfrm>
          <a:prstGeom prst="rect">
            <a:avLst/>
          </a:prstGeom>
          <a:noFill/>
          <a:ln>
            <a:noFill/>
          </a:ln>
        </p:spPr>
        <p:txBody>
          <a:bodyPr anchorCtr="0" anchor="ctr" bIns="45700" lIns="91425" spcFirstLastPara="1" rIns="91425" wrap="square" tIns="45700">
            <a:normAutofit/>
          </a:bodyPr>
          <a:lstStyle>
            <a:lvl1pPr indent="-394335" lvl="0" marL="457200" algn="l">
              <a:lnSpc>
                <a:spcPct val="90000"/>
              </a:lnSpc>
              <a:spcBef>
                <a:spcPts val="360"/>
              </a:spcBef>
              <a:spcAft>
                <a:spcPts val="0"/>
              </a:spcAft>
              <a:buSzPts val="2610"/>
              <a:buChar char="•"/>
              <a:defRPr/>
            </a:lvl1pPr>
            <a:lvl2pPr indent="-394335" lvl="1" marL="914400" algn="l">
              <a:lnSpc>
                <a:spcPct val="90000"/>
              </a:lnSpc>
              <a:spcBef>
                <a:spcPts val="600"/>
              </a:spcBef>
              <a:spcAft>
                <a:spcPts val="0"/>
              </a:spcAft>
              <a:buSzPts val="2610"/>
              <a:buChar char="•"/>
              <a:defRPr/>
            </a:lvl2pPr>
            <a:lvl3pPr indent="-394335" lvl="2" marL="1371600" algn="l">
              <a:lnSpc>
                <a:spcPct val="90000"/>
              </a:lnSpc>
              <a:spcBef>
                <a:spcPts val="600"/>
              </a:spcBef>
              <a:spcAft>
                <a:spcPts val="0"/>
              </a:spcAft>
              <a:buSzPts val="2610"/>
              <a:buChar char="•"/>
              <a:defRPr/>
            </a:lvl3pPr>
            <a:lvl4pPr indent="-394335" lvl="3" marL="1828800" algn="l">
              <a:lnSpc>
                <a:spcPct val="90000"/>
              </a:lnSpc>
              <a:spcBef>
                <a:spcPts val="600"/>
              </a:spcBef>
              <a:spcAft>
                <a:spcPts val="0"/>
              </a:spcAft>
              <a:buSzPts val="2610"/>
              <a:buChar char="•"/>
              <a:defRPr/>
            </a:lvl4pPr>
            <a:lvl5pPr indent="-394335" lvl="4" marL="2286000" algn="l">
              <a:lnSpc>
                <a:spcPct val="90000"/>
              </a:lnSpc>
              <a:spcBef>
                <a:spcPts val="600"/>
              </a:spcBef>
              <a:spcAft>
                <a:spcPts val="0"/>
              </a:spcAft>
              <a:buSzPts val="2610"/>
              <a:buChar char="•"/>
              <a:defRPr/>
            </a:lvl5pPr>
            <a:lvl6pPr indent="-394335" lvl="5" marL="2743200" algn="l">
              <a:lnSpc>
                <a:spcPct val="90000"/>
              </a:lnSpc>
              <a:spcBef>
                <a:spcPts val="600"/>
              </a:spcBef>
              <a:spcAft>
                <a:spcPts val="0"/>
              </a:spcAft>
              <a:buSzPts val="2610"/>
              <a:buChar char="•"/>
              <a:defRPr/>
            </a:lvl6pPr>
            <a:lvl7pPr indent="-394335" lvl="6" marL="3200400" algn="l">
              <a:lnSpc>
                <a:spcPct val="90000"/>
              </a:lnSpc>
              <a:spcBef>
                <a:spcPts val="600"/>
              </a:spcBef>
              <a:spcAft>
                <a:spcPts val="0"/>
              </a:spcAft>
              <a:buSzPts val="2610"/>
              <a:buChar char="•"/>
              <a:defRPr/>
            </a:lvl7pPr>
            <a:lvl8pPr indent="-394334" lvl="7" marL="3657600" algn="l">
              <a:lnSpc>
                <a:spcPct val="90000"/>
              </a:lnSpc>
              <a:spcBef>
                <a:spcPts val="600"/>
              </a:spcBef>
              <a:spcAft>
                <a:spcPts val="0"/>
              </a:spcAft>
              <a:buSzPts val="2610"/>
              <a:buChar char="•"/>
              <a:defRPr/>
            </a:lvl8pPr>
            <a:lvl9pPr indent="-394334" lvl="8" marL="4114800" algn="l">
              <a:lnSpc>
                <a:spcPct val="90000"/>
              </a:lnSpc>
              <a:spcBef>
                <a:spcPts val="600"/>
              </a:spcBef>
              <a:spcAft>
                <a:spcPts val="600"/>
              </a:spcAft>
              <a:buSzPts val="2610"/>
              <a:buChar char="•"/>
              <a:defRPr/>
            </a:lvl9pPr>
          </a:lstStyle>
          <a:p/>
        </p:txBody>
      </p:sp>
      <p:sp>
        <p:nvSpPr>
          <p:cNvPr id="43" name="Google Shape;43;p13"/>
          <p:cNvSpPr txBox="1"/>
          <p:nvPr>
            <p:ph idx="10" type="dt"/>
          </p:nvPr>
        </p:nvSpPr>
        <p:spPr>
          <a:xfrm>
            <a:off x="8677925" y="5883274"/>
            <a:ext cx="11430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13"/>
          <p:cNvSpPr txBox="1"/>
          <p:nvPr>
            <p:ph idx="11" type="ftr"/>
          </p:nvPr>
        </p:nvSpPr>
        <p:spPr>
          <a:xfrm>
            <a:off x="1484310" y="5883274"/>
            <a:ext cx="7084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13"/>
          <p:cNvSpPr txBox="1"/>
          <p:nvPr>
            <p:ph idx="12" type="sldNum"/>
          </p:nvPr>
        </p:nvSpPr>
        <p:spPr>
          <a:xfrm>
            <a:off x="9930363" y="5883274"/>
            <a:ext cx="551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1">
  <p:cSld name="OBJECT_2">
    <p:spTree>
      <p:nvGrpSpPr>
        <p:cNvPr id="46" name="Shape 46"/>
        <p:cNvGrpSpPr/>
        <p:nvPr/>
      </p:nvGrpSpPr>
      <p:grpSpPr>
        <a:xfrm>
          <a:off x="0" y="0"/>
          <a:ext cx="0" cy="0"/>
          <a:chOff x="0" y="0"/>
          <a:chExt cx="0" cy="0"/>
        </a:xfrm>
      </p:grpSpPr>
      <p:sp>
        <p:nvSpPr>
          <p:cNvPr id="47" name="Google Shape;47;p14"/>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
          <p:cNvSpPr txBox="1"/>
          <p:nvPr>
            <p:ph idx="1" type="body"/>
          </p:nvPr>
        </p:nvSpPr>
        <p:spPr>
          <a:xfrm>
            <a:off x="1484310" y="2666999"/>
            <a:ext cx="10018800" cy="3124200"/>
          </a:xfrm>
          <a:prstGeom prst="rect">
            <a:avLst/>
          </a:prstGeom>
          <a:noFill/>
          <a:ln>
            <a:noFill/>
          </a:ln>
        </p:spPr>
        <p:txBody>
          <a:bodyPr anchorCtr="0" anchor="ctr" bIns="45700" lIns="91425" spcFirstLastPara="1" rIns="91425" wrap="square" tIns="45700">
            <a:normAutofit/>
          </a:bodyPr>
          <a:lstStyle>
            <a:lvl1pPr indent="-394335" lvl="0" marL="457200" algn="l">
              <a:lnSpc>
                <a:spcPct val="90000"/>
              </a:lnSpc>
              <a:spcBef>
                <a:spcPts val="360"/>
              </a:spcBef>
              <a:spcAft>
                <a:spcPts val="0"/>
              </a:spcAft>
              <a:buSzPts val="2610"/>
              <a:buChar char="•"/>
              <a:defRPr/>
            </a:lvl1pPr>
            <a:lvl2pPr indent="-394335" lvl="1" marL="914400" algn="l">
              <a:lnSpc>
                <a:spcPct val="90000"/>
              </a:lnSpc>
              <a:spcBef>
                <a:spcPts val="600"/>
              </a:spcBef>
              <a:spcAft>
                <a:spcPts val="0"/>
              </a:spcAft>
              <a:buSzPts val="2610"/>
              <a:buChar char="•"/>
              <a:defRPr/>
            </a:lvl2pPr>
            <a:lvl3pPr indent="-394335" lvl="2" marL="1371600" algn="l">
              <a:lnSpc>
                <a:spcPct val="90000"/>
              </a:lnSpc>
              <a:spcBef>
                <a:spcPts val="600"/>
              </a:spcBef>
              <a:spcAft>
                <a:spcPts val="0"/>
              </a:spcAft>
              <a:buSzPts val="2610"/>
              <a:buChar char="•"/>
              <a:defRPr/>
            </a:lvl3pPr>
            <a:lvl4pPr indent="-394335" lvl="3" marL="1828800" algn="l">
              <a:lnSpc>
                <a:spcPct val="90000"/>
              </a:lnSpc>
              <a:spcBef>
                <a:spcPts val="600"/>
              </a:spcBef>
              <a:spcAft>
                <a:spcPts val="0"/>
              </a:spcAft>
              <a:buSzPts val="2610"/>
              <a:buChar char="•"/>
              <a:defRPr/>
            </a:lvl4pPr>
            <a:lvl5pPr indent="-394335" lvl="4" marL="2286000" algn="l">
              <a:lnSpc>
                <a:spcPct val="90000"/>
              </a:lnSpc>
              <a:spcBef>
                <a:spcPts val="600"/>
              </a:spcBef>
              <a:spcAft>
                <a:spcPts val="0"/>
              </a:spcAft>
              <a:buSzPts val="2610"/>
              <a:buChar char="•"/>
              <a:defRPr/>
            </a:lvl5pPr>
            <a:lvl6pPr indent="-394335" lvl="5" marL="2743200" algn="l">
              <a:lnSpc>
                <a:spcPct val="90000"/>
              </a:lnSpc>
              <a:spcBef>
                <a:spcPts val="600"/>
              </a:spcBef>
              <a:spcAft>
                <a:spcPts val="0"/>
              </a:spcAft>
              <a:buSzPts val="2610"/>
              <a:buChar char="•"/>
              <a:defRPr/>
            </a:lvl6pPr>
            <a:lvl7pPr indent="-394335" lvl="6" marL="3200400" algn="l">
              <a:lnSpc>
                <a:spcPct val="90000"/>
              </a:lnSpc>
              <a:spcBef>
                <a:spcPts val="600"/>
              </a:spcBef>
              <a:spcAft>
                <a:spcPts val="0"/>
              </a:spcAft>
              <a:buSzPts val="2610"/>
              <a:buChar char="•"/>
              <a:defRPr/>
            </a:lvl7pPr>
            <a:lvl8pPr indent="-394334" lvl="7" marL="3657600" algn="l">
              <a:lnSpc>
                <a:spcPct val="90000"/>
              </a:lnSpc>
              <a:spcBef>
                <a:spcPts val="600"/>
              </a:spcBef>
              <a:spcAft>
                <a:spcPts val="0"/>
              </a:spcAft>
              <a:buSzPts val="2610"/>
              <a:buChar char="•"/>
              <a:defRPr/>
            </a:lvl8pPr>
            <a:lvl9pPr indent="-394334" lvl="8" marL="4114800" algn="l">
              <a:lnSpc>
                <a:spcPct val="90000"/>
              </a:lnSpc>
              <a:spcBef>
                <a:spcPts val="600"/>
              </a:spcBef>
              <a:spcAft>
                <a:spcPts val="600"/>
              </a:spcAft>
              <a:buSzPts val="2610"/>
              <a:buChar char="•"/>
              <a:defRPr/>
            </a:lvl9pPr>
          </a:lstStyle>
          <a:p/>
        </p:txBody>
      </p:sp>
      <p:sp>
        <p:nvSpPr>
          <p:cNvPr id="49" name="Google Shape;49;p14"/>
          <p:cNvSpPr txBox="1"/>
          <p:nvPr>
            <p:ph idx="10" type="dt"/>
          </p:nvPr>
        </p:nvSpPr>
        <p:spPr>
          <a:xfrm>
            <a:off x="8677925" y="5883274"/>
            <a:ext cx="11430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14"/>
          <p:cNvSpPr txBox="1"/>
          <p:nvPr>
            <p:ph idx="11" type="ftr"/>
          </p:nvPr>
        </p:nvSpPr>
        <p:spPr>
          <a:xfrm>
            <a:off x="1484310" y="5883274"/>
            <a:ext cx="7084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14"/>
          <p:cNvSpPr txBox="1"/>
          <p:nvPr>
            <p:ph idx="12" type="sldNum"/>
          </p:nvPr>
        </p:nvSpPr>
        <p:spPr>
          <a:xfrm>
            <a:off x="9930363" y="5883274"/>
            <a:ext cx="551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_1">
    <p:spTree>
      <p:nvGrpSpPr>
        <p:cNvPr id="14" name="Shape 14"/>
        <p:cNvGrpSpPr/>
        <p:nvPr/>
      </p:nvGrpSpPr>
      <p:grpSpPr>
        <a:xfrm>
          <a:off x="0" y="0"/>
          <a:ext cx="0" cy="0"/>
          <a:chOff x="0" y="0"/>
          <a:chExt cx="0" cy="0"/>
        </a:xfrm>
      </p:grpSpPr>
      <p:pic>
        <p:nvPicPr>
          <p:cNvPr descr="YT-capa-canal-fundo-v02" id="15" name="Google Shape;15;p3"/>
          <p:cNvPicPr preferRelativeResize="0"/>
          <p:nvPr/>
        </p:nvPicPr>
        <p:blipFill rotWithShape="1">
          <a:blip r:embed="rId2">
            <a:alphaModFix/>
          </a:blip>
          <a:srcRect b="0" l="0" r="0" t="0"/>
          <a:stretch/>
        </p:blipFill>
        <p:spPr>
          <a:xfrm>
            <a:off x="-17780" y="-9390"/>
            <a:ext cx="12227563" cy="6876781"/>
          </a:xfrm>
          <a:prstGeom prst="rect">
            <a:avLst/>
          </a:prstGeom>
          <a:noFill/>
          <a:ln>
            <a:noFill/>
          </a:ln>
          <a:effectLst>
            <a:outerShdw blurRad="57150" rotWithShape="0" algn="bl" dir="5400000" dist="19050">
              <a:srgbClr val="000000">
                <a:alpha val="80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6" name="Shape 16"/>
        <p:cNvGrpSpPr/>
        <p:nvPr/>
      </p:nvGrpSpPr>
      <p:grpSpPr>
        <a:xfrm>
          <a:off x="0" y="0"/>
          <a:ext cx="0" cy="0"/>
          <a:chOff x="0" y="0"/>
          <a:chExt cx="0" cy="0"/>
        </a:xfrm>
      </p:grpSpPr>
      <p:pic>
        <p:nvPicPr>
          <p:cNvPr descr="YT-capa-canal-fundo-v02" id="17" name="Google Shape;17;p4"/>
          <p:cNvPicPr preferRelativeResize="0"/>
          <p:nvPr/>
        </p:nvPicPr>
        <p:blipFill rotWithShape="1">
          <a:blip r:embed="rId2">
            <a:alphaModFix/>
          </a:blip>
          <a:srcRect b="0" l="0" r="0" t="0"/>
          <a:stretch/>
        </p:blipFill>
        <p:spPr>
          <a:xfrm>
            <a:off x="-17780" y="-9390"/>
            <a:ext cx="12227563" cy="6876781"/>
          </a:xfrm>
          <a:prstGeom prst="rect">
            <a:avLst/>
          </a:prstGeom>
          <a:noFill/>
          <a:ln>
            <a:noFill/>
          </a:ln>
          <a:effectLst>
            <a:outerShdw blurRad="57150" rotWithShape="0" algn="bl" dir="5400000" dist="19050">
              <a:srgbClr val="000000">
                <a:alpha val="80000"/>
              </a:srgbClr>
            </a:outerShdw>
          </a:effectLst>
        </p:spPr>
      </p:pic>
      <p:pic>
        <p:nvPicPr>
          <p:cNvPr descr="teomewhy-logo-interrogacao-v01_Prancheta 1" id="18" name="Google Shape;18;p4"/>
          <p:cNvPicPr preferRelativeResize="0"/>
          <p:nvPr/>
        </p:nvPicPr>
        <p:blipFill rotWithShape="1">
          <a:blip r:embed="rId3">
            <a:alphaModFix/>
          </a:blip>
          <a:srcRect b="0" l="0" r="0" t="0"/>
          <a:stretch/>
        </p:blipFill>
        <p:spPr>
          <a:xfrm>
            <a:off x="-24130" y="6285865"/>
            <a:ext cx="686435" cy="584200"/>
          </a:xfrm>
          <a:prstGeom prst="rect">
            <a:avLst/>
          </a:prstGeom>
          <a:noFill/>
          <a:ln>
            <a:noFill/>
          </a:ln>
        </p:spPr>
      </p:pic>
      <p:pic>
        <p:nvPicPr>
          <p:cNvPr id="19" name="Google Shape;19;p4"/>
          <p:cNvPicPr preferRelativeResize="0"/>
          <p:nvPr/>
        </p:nvPicPr>
        <p:blipFill rotWithShape="1">
          <a:blip r:embed="rId4">
            <a:alphaModFix/>
          </a:blip>
          <a:srcRect b="0" l="0" r="0" t="0"/>
          <a:stretch/>
        </p:blipFill>
        <p:spPr>
          <a:xfrm>
            <a:off x="11505576" y="6171609"/>
            <a:ext cx="686425" cy="6863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pic>
        <p:nvPicPr>
          <p:cNvPr descr="tmw-slides-bg-v2-Artboard 2 copy" id="21" name="Google Shape;21;p5"/>
          <p:cNvPicPr preferRelativeResize="0"/>
          <p:nvPr/>
        </p:nvPicPr>
        <p:blipFill rotWithShape="1">
          <a:blip r:embed="rId2">
            <a:alphaModFix/>
          </a:blip>
          <a:srcRect b="0" l="0" r="0" t="0"/>
          <a:stretch/>
        </p:blipFill>
        <p:spPr>
          <a:xfrm>
            <a:off x="-24130" y="-12065"/>
            <a:ext cx="12240895" cy="6882130"/>
          </a:xfrm>
          <a:prstGeom prst="rect">
            <a:avLst/>
          </a:prstGeom>
          <a:noFill/>
          <a:ln>
            <a:noFill/>
          </a:ln>
        </p:spPr>
      </p:pic>
      <p:pic>
        <p:nvPicPr>
          <p:cNvPr descr="teomewhy-logo-interrogacao-v01_Prancheta 1" id="22" name="Google Shape;22;p5"/>
          <p:cNvPicPr preferRelativeResize="0"/>
          <p:nvPr/>
        </p:nvPicPr>
        <p:blipFill rotWithShape="1">
          <a:blip r:embed="rId3">
            <a:alphaModFix/>
          </a:blip>
          <a:srcRect b="0" l="0" r="0" t="0"/>
          <a:stretch/>
        </p:blipFill>
        <p:spPr>
          <a:xfrm>
            <a:off x="-24130" y="6285865"/>
            <a:ext cx="686435" cy="584200"/>
          </a:xfrm>
          <a:prstGeom prst="rect">
            <a:avLst/>
          </a:prstGeom>
          <a:noFill/>
          <a:ln>
            <a:noFill/>
          </a:ln>
        </p:spPr>
      </p:pic>
      <p:pic>
        <p:nvPicPr>
          <p:cNvPr id="23" name="Google Shape;23;p5"/>
          <p:cNvPicPr preferRelativeResize="0"/>
          <p:nvPr/>
        </p:nvPicPr>
        <p:blipFill rotWithShape="1">
          <a:blip r:embed="rId4">
            <a:alphaModFix/>
          </a:blip>
          <a:srcRect b="0" l="0" r="0" t="0"/>
          <a:stretch/>
        </p:blipFill>
        <p:spPr>
          <a:xfrm>
            <a:off x="11505576" y="6171609"/>
            <a:ext cx="686425" cy="68639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24" name="Shape 24"/>
        <p:cNvGrpSpPr/>
        <p:nvPr/>
      </p:nvGrpSpPr>
      <p:grpSpPr>
        <a:xfrm>
          <a:off x="0" y="0"/>
          <a:ext cx="0" cy="0"/>
          <a:chOff x="0" y="0"/>
          <a:chExt cx="0" cy="0"/>
        </a:xfrm>
      </p:grpSpPr>
      <p:pic>
        <p:nvPicPr>
          <p:cNvPr descr="YT-capa-canal-fundo-v02" id="25" name="Google Shape;25;p6"/>
          <p:cNvPicPr preferRelativeResize="0"/>
          <p:nvPr/>
        </p:nvPicPr>
        <p:blipFill rotWithShape="1">
          <a:blip r:embed="rId2">
            <a:alphaModFix/>
          </a:blip>
          <a:srcRect b="0" l="49418" r="0" t="42986"/>
          <a:stretch/>
        </p:blipFill>
        <p:spPr>
          <a:xfrm>
            <a:off x="-26670" y="-10160"/>
            <a:ext cx="12244705" cy="687895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26" name="Shape 26"/>
        <p:cNvGrpSpPr/>
        <p:nvPr/>
      </p:nvGrpSpPr>
      <p:grpSpPr>
        <a:xfrm>
          <a:off x="0" y="0"/>
          <a:ext cx="0" cy="0"/>
          <a:chOff x="0" y="0"/>
          <a:chExt cx="0" cy="0"/>
        </a:xfrm>
      </p:grpSpPr>
      <p:pic>
        <p:nvPicPr>
          <p:cNvPr descr="YT-capa-canal-fundo-v02" id="27" name="Google Shape;27;p7"/>
          <p:cNvPicPr preferRelativeResize="0"/>
          <p:nvPr/>
        </p:nvPicPr>
        <p:blipFill rotWithShape="1">
          <a:blip r:embed="rId2">
            <a:alphaModFix/>
          </a:blip>
          <a:srcRect b="17299" l="0" r="37672" t="19023"/>
          <a:stretch/>
        </p:blipFill>
        <p:spPr>
          <a:xfrm>
            <a:off x="-10160" y="-78740"/>
            <a:ext cx="12202160" cy="701230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e conteúdo">
  <p:cSld name="2_Título e conteúdo">
    <p:spTree>
      <p:nvGrpSpPr>
        <p:cNvPr id="28" name="Shape 2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0" name="Shape 30"/>
        <p:cNvGrpSpPr/>
        <p:nvPr/>
      </p:nvGrpSpPr>
      <p:grpSpPr>
        <a:xfrm>
          <a:off x="0" y="0"/>
          <a:ext cx="0" cy="0"/>
          <a:chOff x="0" y="0"/>
          <a:chExt cx="0" cy="0"/>
        </a:xfrm>
      </p:grpSpPr>
      <p:pic>
        <p:nvPicPr>
          <p:cNvPr descr="tmw-slides-bg-v2-Artboard 2" id="31" name="Google Shape;31;p10"/>
          <p:cNvPicPr preferRelativeResize="0"/>
          <p:nvPr/>
        </p:nvPicPr>
        <p:blipFill rotWithShape="1">
          <a:blip r:embed="rId2">
            <a:alphaModFix/>
          </a:blip>
          <a:srcRect b="0" l="0" r="0" t="0"/>
          <a:stretch/>
        </p:blipFill>
        <p:spPr>
          <a:xfrm>
            <a:off x="-33655" y="-17145"/>
            <a:ext cx="12259310" cy="6892290"/>
          </a:xfrm>
          <a:prstGeom prst="rect">
            <a:avLst/>
          </a:prstGeom>
          <a:noFill/>
          <a:ln>
            <a:noFill/>
          </a:ln>
        </p:spPr>
      </p:pic>
      <p:pic>
        <p:nvPicPr>
          <p:cNvPr descr="teomewhy-logo-interrogacao-v01_Prancheta 1" id="32" name="Google Shape;32;p10"/>
          <p:cNvPicPr preferRelativeResize="0"/>
          <p:nvPr/>
        </p:nvPicPr>
        <p:blipFill rotWithShape="1">
          <a:blip r:embed="rId3">
            <a:alphaModFix/>
          </a:blip>
          <a:srcRect b="0" l="0" r="0" t="0"/>
          <a:stretch/>
        </p:blipFill>
        <p:spPr>
          <a:xfrm>
            <a:off x="-24130" y="6285865"/>
            <a:ext cx="686435" cy="584200"/>
          </a:xfrm>
          <a:prstGeom prst="rect">
            <a:avLst/>
          </a:prstGeom>
          <a:noFill/>
          <a:ln>
            <a:noFill/>
          </a:ln>
        </p:spPr>
      </p:pic>
      <p:pic>
        <p:nvPicPr>
          <p:cNvPr id="33" name="Google Shape;33;p10"/>
          <p:cNvPicPr preferRelativeResize="0"/>
          <p:nvPr/>
        </p:nvPicPr>
        <p:blipFill rotWithShape="1">
          <a:blip r:embed="rId4">
            <a:alphaModFix/>
          </a:blip>
          <a:srcRect b="0" l="0" r="0" t="0"/>
          <a:stretch/>
        </p:blipFill>
        <p:spPr>
          <a:xfrm>
            <a:off x="11505576" y="6171609"/>
            <a:ext cx="686425" cy="68639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Black"/>
              <a:buNone/>
              <a:defRPr b="0" i="0" sz="4000" u="none" cap="none" strike="noStrike">
                <a:solidFill>
                  <a:schemeClr val="dk1"/>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nKIu9yen5nc" TargetMode="External"/><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43.png"/><Relationship Id="rId6" Type="http://schemas.openxmlformats.org/officeDocument/2006/relationships/image" Target="../media/image31.png"/></Relationships>
</file>

<file path=ppt/slides/_rels/slide12.xml.rels><?xml version="1.0" encoding="UTF-8" standalone="yes"?><Relationships xmlns="http://schemas.openxmlformats.org/package/2006/relationships"><Relationship Id="rId10"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34.png"/><Relationship Id="rId9" Type="http://schemas.openxmlformats.org/officeDocument/2006/relationships/image" Target="../media/image48.png"/><Relationship Id="rId5" Type="http://schemas.openxmlformats.org/officeDocument/2006/relationships/image" Target="../media/image46.png"/><Relationship Id="rId6" Type="http://schemas.openxmlformats.org/officeDocument/2006/relationships/image" Target="../media/image36.png"/><Relationship Id="rId7" Type="http://schemas.openxmlformats.org/officeDocument/2006/relationships/image" Target="../media/image4.png"/><Relationship Id="rId8" Type="http://schemas.openxmlformats.org/officeDocument/2006/relationships/image" Target="../media/image15.png"/></Relationships>
</file>

<file path=ppt/slides/_rels/slide13.xml.rels><?xml version="1.0" encoding="UTF-8" standalone="yes"?><Relationships xmlns="http://schemas.openxmlformats.org/package/2006/relationships"><Relationship Id="rId10"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4.png"/><Relationship Id="rId4" Type="http://schemas.openxmlformats.org/officeDocument/2006/relationships/image" Target="../media/image34.png"/><Relationship Id="rId9"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4.png"/><Relationship Id="rId7" Type="http://schemas.openxmlformats.org/officeDocument/2006/relationships/image" Target="../media/image15.png"/><Relationship Id="rId8"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0.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4.png"/><Relationship Id="rId4" Type="http://schemas.openxmlformats.org/officeDocument/2006/relationships/image" Target="../media/image34.png"/><Relationship Id="rId5" Type="http://schemas.openxmlformats.org/officeDocument/2006/relationships/image" Target="../media/image49.png"/><Relationship Id="rId6"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hyperlink" Target="https://www.python.org/" TargetMode="External"/><Relationship Id="rId5" Type="http://schemas.openxmlformats.org/officeDocument/2006/relationships/hyperlink" Target="https://anaconda.org/" TargetMode="External"/><Relationship Id="rId6" Type="http://schemas.openxmlformats.org/officeDocument/2006/relationships/hyperlink" Target="https://code.visualstudio.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57.png"/><Relationship Id="rId5" Type="http://schemas.openxmlformats.org/officeDocument/2006/relationships/image" Target="../media/image59.png"/><Relationship Id="rId6" Type="http://schemas.openxmlformats.org/officeDocument/2006/relationships/image" Target="../media/image51.png"/><Relationship Id="rId7"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57.png"/><Relationship Id="rId5" Type="http://schemas.openxmlformats.org/officeDocument/2006/relationships/image" Target="../media/image52.png"/><Relationship Id="rId6"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5.png"/><Relationship Id="rId5" Type="http://schemas.openxmlformats.org/officeDocument/2006/relationships/image" Target="../media/image13.png"/><Relationship Id="rId6"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57.png"/><Relationship Id="rId5" Type="http://schemas.openxmlformats.org/officeDocument/2006/relationships/image" Target="../media/image52.png"/><Relationship Id="rId6"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png"/><Relationship Id="rId13" Type="http://schemas.openxmlformats.org/officeDocument/2006/relationships/image" Target="../media/image33.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7.png"/><Relationship Id="rId9" Type="http://schemas.openxmlformats.org/officeDocument/2006/relationships/image" Target="../media/image29.png"/><Relationship Id="rId15" Type="http://schemas.openxmlformats.org/officeDocument/2006/relationships/image" Target="../media/image40.png"/><Relationship Id="rId14" Type="http://schemas.openxmlformats.org/officeDocument/2006/relationships/image" Target="../media/image25.png"/><Relationship Id="rId5" Type="http://schemas.openxmlformats.org/officeDocument/2006/relationships/image" Target="../media/image12.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69.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69.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69.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www.beecrowd.com.br/judge/pt/logi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72.png"/><Relationship Id="rId4" Type="http://schemas.openxmlformats.org/officeDocument/2006/relationships/image" Target="../media/image68.png"/><Relationship Id="rId5" Type="http://schemas.openxmlformats.org/officeDocument/2006/relationships/hyperlink" Target="http://www.linkedin.com/in/teocalvo" TargetMode="External"/><Relationship Id="rId6" Type="http://schemas.openxmlformats.org/officeDocument/2006/relationships/image" Target="../media/image70.png"/><Relationship Id="rId7"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48.png"/><Relationship Id="rId4" Type="http://schemas.openxmlformats.org/officeDocument/2006/relationships/image" Target="../media/image15.png"/><Relationship Id="rId5" Type="http://schemas.openxmlformats.org/officeDocument/2006/relationships/image" Target="../media/image69.png"/><Relationship Id="rId6" Type="http://schemas.openxmlformats.org/officeDocument/2006/relationships/image" Target="../media/image45.png"/><Relationship Id="rId7" Type="http://schemas.openxmlformats.org/officeDocument/2006/relationships/image" Target="../media/image34.png"/><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hyperlink" Target="http://comunidade.teomewhy.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5"/>
          <p:cNvSpPr txBox="1"/>
          <p:nvPr>
            <p:ph idx="4294967295" type="ctrTitle"/>
          </p:nvPr>
        </p:nvSpPr>
        <p:spPr>
          <a:xfrm>
            <a:off x="1379125" y="1285075"/>
            <a:ext cx="9354300" cy="695100"/>
          </a:xfrm>
          <a:prstGeom prst="rect">
            <a:avLst/>
          </a:prstGeom>
          <a:noFill/>
          <a:ln>
            <a:noFill/>
          </a:ln>
        </p:spPr>
        <p:txBody>
          <a:bodyPr anchorCtr="0" anchor="t" bIns="45700" lIns="91425" spcFirstLastPara="1" rIns="91425" wrap="square" tIns="45700">
            <a:normAutofit/>
          </a:bodyPr>
          <a:lstStyle/>
          <a:p>
            <a:pPr indent="0" lvl="0" marL="0" marR="0" rtl="0" algn="l">
              <a:lnSpc>
                <a:spcPct val="137500"/>
              </a:lnSpc>
              <a:spcBef>
                <a:spcPts val="0"/>
              </a:spcBef>
              <a:spcAft>
                <a:spcPts val="0"/>
              </a:spcAft>
              <a:buClr>
                <a:schemeClr val="dk1"/>
              </a:buClr>
              <a:buSzPts val="1100"/>
              <a:buFont typeface="Arial"/>
              <a:buNone/>
            </a:pPr>
            <a:r>
              <a:rPr b="0" i="0" lang="en-US" sz="3200" u="none" cap="none" strike="noStrike">
                <a:solidFill>
                  <a:schemeClr val="dk1"/>
                </a:solidFill>
                <a:highlight>
                  <a:srgbClr val="FFFFFF"/>
                </a:highlight>
                <a:latin typeface="Montserrat Medium"/>
                <a:ea typeface="Montserrat Medium"/>
                <a:cs typeface="Montserrat Medium"/>
                <a:sym typeface="Montserrat Medium"/>
              </a:rPr>
              <a:t>Introdução </a:t>
            </a:r>
            <a:r>
              <a:rPr lang="en-US" sz="3200">
                <a:highlight>
                  <a:srgbClr val="FFFFFF"/>
                </a:highlight>
                <a:latin typeface="Montserrat Medium"/>
                <a:ea typeface="Montserrat Medium"/>
                <a:cs typeface="Montserrat Medium"/>
                <a:sym typeface="Montserrat Medium"/>
              </a:rPr>
              <a:t>à</a:t>
            </a:r>
            <a:r>
              <a:rPr b="0" i="0" lang="en-US" sz="3200" u="none" cap="none" strike="noStrike">
                <a:solidFill>
                  <a:schemeClr val="dk1"/>
                </a:solidFill>
                <a:highlight>
                  <a:srgbClr val="FFFFFF"/>
                </a:highlight>
                <a:latin typeface="Montserrat Medium"/>
                <a:ea typeface="Montserrat Medium"/>
                <a:cs typeface="Montserrat Medium"/>
                <a:sym typeface="Montserrat Medium"/>
              </a:rPr>
              <a:t> Programação com Python</a:t>
            </a:r>
            <a:endParaRPr b="0" i="0" sz="3200" u="none" cap="none" strike="noStrike">
              <a:solidFill>
                <a:schemeClr val="dk1"/>
              </a:solidFill>
              <a:latin typeface="Montserrat Medium"/>
              <a:ea typeface="Montserrat Medium"/>
              <a:cs typeface="Montserrat Medium"/>
              <a:sym typeface="Montserrat Medium"/>
            </a:endParaRPr>
          </a:p>
        </p:txBody>
      </p:sp>
      <p:sp>
        <p:nvSpPr>
          <p:cNvPr id="57" name="Google Shape;57;p15"/>
          <p:cNvSpPr txBox="1"/>
          <p:nvPr/>
        </p:nvSpPr>
        <p:spPr>
          <a:xfrm>
            <a:off x="1665605" y="5718175"/>
            <a:ext cx="3697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000">
                <a:solidFill>
                  <a:schemeClr val="dk1"/>
                </a:solidFill>
                <a:latin typeface="Montserrat"/>
                <a:ea typeface="Montserrat"/>
                <a:cs typeface="Montserrat"/>
                <a:sym typeface="Montserrat"/>
              </a:rPr>
              <a:t>10</a:t>
            </a:r>
            <a:r>
              <a:rPr b="0" i="0" lang="en-US" sz="2000" u="none" cap="none" strike="noStrike">
                <a:solidFill>
                  <a:schemeClr val="dk1"/>
                </a:solidFill>
                <a:latin typeface="Montserrat"/>
                <a:ea typeface="Montserrat"/>
                <a:cs typeface="Montserrat"/>
                <a:sym typeface="Montserrat"/>
              </a:rPr>
              <a:t>/</a:t>
            </a:r>
            <a:r>
              <a:rPr lang="en-US" sz="2000">
                <a:solidFill>
                  <a:schemeClr val="dk1"/>
                </a:solidFill>
                <a:latin typeface="Montserrat"/>
                <a:ea typeface="Montserrat"/>
                <a:cs typeface="Montserrat"/>
                <a:sym typeface="Montserrat"/>
              </a:rPr>
              <a:t>02</a:t>
            </a:r>
            <a:r>
              <a:rPr b="0" i="0" lang="en-US" sz="2000" u="none" cap="none" strike="noStrike">
                <a:solidFill>
                  <a:schemeClr val="dk1"/>
                </a:solidFill>
                <a:latin typeface="Montserrat"/>
                <a:ea typeface="Montserrat"/>
                <a:cs typeface="Montserrat"/>
                <a:sym typeface="Montserrat"/>
              </a:rPr>
              <a:t>/202</a:t>
            </a:r>
            <a:r>
              <a:rPr lang="en-US" sz="2000">
                <a:solidFill>
                  <a:schemeClr val="dk1"/>
                </a:solidFill>
                <a:latin typeface="Montserrat"/>
                <a:ea typeface="Montserrat"/>
                <a:cs typeface="Montserrat"/>
                <a:sym typeface="Montserrat"/>
              </a:rPr>
              <a:t>5</a:t>
            </a:r>
            <a:endParaRPr b="0" i="0" sz="2000" u="none" cap="none" strike="noStrike">
              <a:solidFill>
                <a:schemeClr val="dk1"/>
              </a:solidFill>
              <a:latin typeface="Montserrat"/>
              <a:ea typeface="Montserrat"/>
              <a:cs typeface="Montserrat"/>
              <a:sym typeface="Montserrat"/>
            </a:endParaRPr>
          </a:p>
        </p:txBody>
      </p:sp>
      <p:pic>
        <p:nvPicPr>
          <p:cNvPr descr="teomewhy-logo-v01" id="58" name="Google Shape;58;p15"/>
          <p:cNvPicPr preferRelativeResize="0"/>
          <p:nvPr/>
        </p:nvPicPr>
        <p:blipFill rotWithShape="1">
          <a:blip r:embed="rId3">
            <a:alphaModFix/>
          </a:blip>
          <a:srcRect b="0" l="0" r="0" t="0"/>
          <a:stretch/>
        </p:blipFill>
        <p:spPr>
          <a:xfrm>
            <a:off x="7636525" y="2687338"/>
            <a:ext cx="3415850" cy="2175173"/>
          </a:xfrm>
          <a:prstGeom prst="rect">
            <a:avLst/>
          </a:prstGeom>
          <a:noFill/>
          <a:ln>
            <a:noFill/>
          </a:ln>
        </p:spPr>
      </p:pic>
      <p:pic>
        <p:nvPicPr>
          <p:cNvPr id="59" name="Google Shape;59;p15"/>
          <p:cNvPicPr preferRelativeResize="0"/>
          <p:nvPr/>
        </p:nvPicPr>
        <p:blipFill rotWithShape="1">
          <a:blip r:embed="rId4">
            <a:alphaModFix/>
          </a:blip>
          <a:srcRect b="0" l="0" r="0" t="0"/>
          <a:stretch/>
        </p:blipFill>
        <p:spPr>
          <a:xfrm>
            <a:off x="1154150" y="2711601"/>
            <a:ext cx="5216026" cy="2126649"/>
          </a:xfrm>
          <a:prstGeom prst="rect">
            <a:avLst/>
          </a:prstGeom>
          <a:noFill/>
          <a:ln>
            <a:noFill/>
          </a:ln>
        </p:spPr>
      </p:pic>
      <p:sp>
        <p:nvSpPr>
          <p:cNvPr id="60" name="Google Shape;60;p15"/>
          <p:cNvSpPr txBox="1"/>
          <p:nvPr/>
        </p:nvSpPr>
        <p:spPr>
          <a:xfrm>
            <a:off x="3823925" y="5569675"/>
            <a:ext cx="682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33333"/>
                </a:solidFill>
                <a:highlight>
                  <a:srgbClr val="FFFFFF"/>
                </a:highlight>
              </a:rPr>
              <a:t>Introdução à Programação com Python</a:t>
            </a:r>
            <a:r>
              <a:rPr lang="en-US" sz="1200">
                <a:solidFill>
                  <a:srgbClr val="333333"/>
                </a:solidFill>
                <a:highlight>
                  <a:srgbClr val="FFFFFF"/>
                </a:highlight>
              </a:rPr>
              <a:t> © 2025 by Téo Calvo is licensed under CC BY-NC-SA 4.0.</a:t>
            </a:r>
            <a:endParaRPr sz="1200">
              <a:solidFill>
                <a:srgbClr val="333333"/>
              </a:solidFill>
              <a:highlight>
                <a:srgbClr val="FFFFFF"/>
              </a:highlight>
            </a:endParaRPr>
          </a:p>
          <a:p>
            <a:pPr indent="0" lvl="0" marL="0" rtl="0" algn="l">
              <a:spcBef>
                <a:spcPts val="0"/>
              </a:spcBef>
              <a:spcAft>
                <a:spcPts val="0"/>
              </a:spcAft>
              <a:buNone/>
            </a:pPr>
            <a:r>
              <a:rPr lang="en-US" sz="1200">
                <a:solidFill>
                  <a:srgbClr val="333333"/>
                </a:solidFill>
                <a:highlight>
                  <a:srgbClr val="FFFFFF"/>
                </a:highlight>
              </a:rPr>
              <a:t>To view a copy of this license, visit https://creativecommons.org/licenses/by-nc-sa/4.0/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Learn about a new &quot;superpower&quot; that isn't being taught in more than half of U.S. schools. &#10;&#10;Starring Bill Gates, Mark Zuckerberg, will.i.am, Chris Bosh, Jack Dorsey, Tony Hsieh, Drew Houston, Gabe Newell, Ruchi Sanghvi, Elena Silenok, Vanessa Hurst, and Hadi Partovi. Directed by Lesley Chilcott, executive producers Hadi and Ali Partovi.&#10;&#10;Code.org owes special thanks to all the cast and the film crew, and also Microsoft, Google/YouTube, Facebook, Amazon, and Twitter for helping us spread the word&#10;&#10;Start learning at http://Code.org&#10;&#10;Stay in touch with us!&#10;• on Twitter https://twitter.com/codeorg&#10;• on Facebook https://www.facebook.com/Code.org&#10;• on Instagram https://instagram.com/codeorg&#10;• on LinkedIn https://www.linkedin.com/company/code-org&#10;• on Medium https://codeorg.medium.com/&#10;&#10;Support us at http://Code.org/donate&#10;&#10;&#10;(If you want to help translate to other languages, visit http://www.code.org/translate)&#10;&#10;Help us caption &amp; translate this video!&#10;&#10;https://amara.org/v/BeyV/" id="199" name="Google Shape;199;p24" title="What Most Schools Don't Teach">
            <a:hlinkClick r:id="rId3"/>
          </p:cNvPr>
          <p:cNvPicPr preferRelativeResize="0"/>
          <p:nvPr/>
        </p:nvPicPr>
        <p:blipFill rotWithShape="1">
          <a:blip r:embed="rId4">
            <a:alphaModFix/>
          </a:blip>
          <a:srcRect b="0" l="0" r="0" t="0"/>
          <a:stretch/>
        </p:blipFill>
        <p:spPr>
          <a:xfrm>
            <a:off x="692825" y="213875"/>
            <a:ext cx="10806350" cy="607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nvSpPr>
        <p:spPr>
          <a:xfrm>
            <a:off x="-5663425" y="4545875"/>
            <a:ext cx="6136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chemeClr val="dk1"/>
              </a:buClr>
              <a:buSzPts val="3000"/>
              <a:buFont typeface="Arial"/>
              <a:buNone/>
            </a:pPr>
            <a:r>
              <a:rPr b="1" i="0" lang="en-US" sz="4000" u="none" cap="none" strike="noStrike">
                <a:solidFill>
                  <a:srgbClr val="FFFFFF"/>
                </a:solidFill>
                <a:latin typeface="Montserrat"/>
                <a:ea typeface="Montserrat"/>
                <a:cs typeface="Montserrat"/>
                <a:sym typeface="Montserrat"/>
              </a:rPr>
              <a:t>Sobre  computação</a:t>
            </a:r>
            <a:endParaRPr b="1" i="0" sz="4000" u="none" cap="none" strike="noStrike">
              <a:solidFill>
                <a:srgbClr val="FFFFFF"/>
              </a:solidFill>
              <a:latin typeface="Montserrat"/>
              <a:ea typeface="Montserrat"/>
              <a:cs typeface="Montserrat"/>
              <a:sym typeface="Montserrat"/>
            </a:endParaRPr>
          </a:p>
        </p:txBody>
      </p:sp>
      <p:pic>
        <p:nvPicPr>
          <p:cNvPr id="205" name="Google Shape;205;p25"/>
          <p:cNvPicPr preferRelativeResize="0"/>
          <p:nvPr/>
        </p:nvPicPr>
        <p:blipFill rotWithShape="1">
          <a:blip r:embed="rId3">
            <a:alphaModFix amt="30000"/>
          </a:blip>
          <a:srcRect b="0" l="0" r="0" t="0"/>
          <a:stretch/>
        </p:blipFill>
        <p:spPr>
          <a:xfrm>
            <a:off x="0" y="0"/>
            <a:ext cx="12236839" cy="6858001"/>
          </a:xfrm>
          <a:prstGeom prst="rect">
            <a:avLst/>
          </a:prstGeom>
          <a:noFill/>
          <a:ln>
            <a:noFill/>
          </a:ln>
        </p:spPr>
      </p:pic>
      <p:sp>
        <p:nvSpPr>
          <p:cNvPr id="206" name="Google Shape;206;p25"/>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Computação</a:t>
            </a:r>
            <a:endParaRPr sz="3600">
              <a:latin typeface="Montserrat"/>
              <a:ea typeface="Montserrat"/>
              <a:cs typeface="Montserrat"/>
              <a:sym typeface="Montserrat"/>
            </a:endParaRPr>
          </a:p>
        </p:txBody>
      </p:sp>
      <p:pic>
        <p:nvPicPr>
          <p:cNvPr id="207" name="Google Shape;207;p25"/>
          <p:cNvPicPr preferRelativeResize="0"/>
          <p:nvPr/>
        </p:nvPicPr>
        <p:blipFill rotWithShape="1">
          <a:blip r:embed="rId4">
            <a:alphaModFix/>
          </a:blip>
          <a:srcRect b="0" l="0" r="0" t="0"/>
          <a:stretch/>
        </p:blipFill>
        <p:spPr>
          <a:xfrm>
            <a:off x="158450" y="417225"/>
            <a:ext cx="685800" cy="685800"/>
          </a:xfrm>
          <a:prstGeom prst="rect">
            <a:avLst/>
          </a:prstGeom>
          <a:noFill/>
          <a:ln>
            <a:noFill/>
          </a:ln>
        </p:spPr>
      </p:pic>
      <p:pic>
        <p:nvPicPr>
          <p:cNvPr id="208" name="Google Shape;208;p25"/>
          <p:cNvPicPr preferRelativeResize="0"/>
          <p:nvPr/>
        </p:nvPicPr>
        <p:blipFill rotWithShape="1">
          <a:blip r:embed="rId5">
            <a:alphaModFix/>
          </a:blip>
          <a:srcRect b="10232" l="0" r="0" t="0"/>
          <a:stretch/>
        </p:blipFill>
        <p:spPr>
          <a:xfrm>
            <a:off x="1066025" y="1225150"/>
            <a:ext cx="10059951" cy="2462900"/>
          </a:xfrm>
          <a:prstGeom prst="rect">
            <a:avLst/>
          </a:prstGeom>
          <a:noFill/>
          <a:ln>
            <a:noFill/>
          </a:ln>
        </p:spPr>
      </p:pic>
      <p:pic>
        <p:nvPicPr>
          <p:cNvPr id="209" name="Google Shape;209;p25"/>
          <p:cNvPicPr preferRelativeResize="0"/>
          <p:nvPr/>
        </p:nvPicPr>
        <p:blipFill rotWithShape="1">
          <a:blip r:embed="rId6">
            <a:alphaModFix/>
          </a:blip>
          <a:srcRect b="10281" l="0" r="0" t="0"/>
          <a:stretch/>
        </p:blipFill>
        <p:spPr>
          <a:xfrm>
            <a:off x="1066025" y="3688049"/>
            <a:ext cx="10059951" cy="273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6"/>
          <p:cNvPicPr preferRelativeResize="0"/>
          <p:nvPr/>
        </p:nvPicPr>
        <p:blipFill rotWithShape="1">
          <a:blip r:embed="rId3">
            <a:alphaModFix amt="30000"/>
          </a:blip>
          <a:srcRect b="0" l="0" r="0" t="0"/>
          <a:stretch/>
        </p:blipFill>
        <p:spPr>
          <a:xfrm>
            <a:off x="0" y="0"/>
            <a:ext cx="12236839" cy="6858001"/>
          </a:xfrm>
          <a:prstGeom prst="rect">
            <a:avLst/>
          </a:prstGeom>
          <a:noFill/>
          <a:ln>
            <a:noFill/>
          </a:ln>
        </p:spPr>
      </p:pic>
      <p:sp>
        <p:nvSpPr>
          <p:cNvPr id="215" name="Google Shape;215;p26"/>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Computação</a:t>
            </a:r>
            <a:endParaRPr sz="3600">
              <a:latin typeface="Montserrat"/>
              <a:ea typeface="Montserrat"/>
              <a:cs typeface="Montserrat"/>
              <a:sym typeface="Montserrat"/>
            </a:endParaRPr>
          </a:p>
        </p:txBody>
      </p:sp>
      <p:pic>
        <p:nvPicPr>
          <p:cNvPr id="216" name="Google Shape;216;p26"/>
          <p:cNvPicPr preferRelativeResize="0"/>
          <p:nvPr/>
        </p:nvPicPr>
        <p:blipFill rotWithShape="1">
          <a:blip r:embed="rId4">
            <a:alphaModFix/>
          </a:blip>
          <a:srcRect b="0" l="0" r="0" t="0"/>
          <a:stretch/>
        </p:blipFill>
        <p:spPr>
          <a:xfrm>
            <a:off x="158450" y="417225"/>
            <a:ext cx="685800" cy="685800"/>
          </a:xfrm>
          <a:prstGeom prst="rect">
            <a:avLst/>
          </a:prstGeom>
          <a:noFill/>
          <a:ln>
            <a:noFill/>
          </a:ln>
        </p:spPr>
      </p:pic>
      <p:grpSp>
        <p:nvGrpSpPr>
          <p:cNvPr id="217" name="Google Shape;217;p26"/>
          <p:cNvGrpSpPr/>
          <p:nvPr/>
        </p:nvGrpSpPr>
        <p:grpSpPr>
          <a:xfrm>
            <a:off x="1088450" y="1317575"/>
            <a:ext cx="10059951" cy="2956113"/>
            <a:chOff x="1088450" y="2722525"/>
            <a:chExt cx="10059951" cy="2956113"/>
          </a:xfrm>
        </p:grpSpPr>
        <p:pic>
          <p:nvPicPr>
            <p:cNvPr id="218" name="Google Shape;218;p26"/>
            <p:cNvPicPr preferRelativeResize="0"/>
            <p:nvPr/>
          </p:nvPicPr>
          <p:blipFill rotWithShape="1">
            <a:blip r:embed="rId5">
              <a:alphaModFix/>
            </a:blip>
            <a:srcRect b="0" l="0" r="0" t="0"/>
            <a:stretch/>
          </p:blipFill>
          <p:spPr>
            <a:xfrm>
              <a:off x="1088450" y="2722525"/>
              <a:ext cx="10059951" cy="2956113"/>
            </a:xfrm>
            <a:prstGeom prst="rect">
              <a:avLst/>
            </a:prstGeom>
            <a:noFill/>
            <a:ln>
              <a:noFill/>
            </a:ln>
          </p:spPr>
        </p:pic>
        <p:sp>
          <p:nvSpPr>
            <p:cNvPr id="219" name="Google Shape;219;p26"/>
            <p:cNvSpPr/>
            <p:nvPr/>
          </p:nvSpPr>
          <p:spPr>
            <a:xfrm>
              <a:off x="4424291" y="3026104"/>
              <a:ext cx="91500" cy="402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 name="Google Shape;220;p26"/>
          <p:cNvGrpSpPr/>
          <p:nvPr/>
        </p:nvGrpSpPr>
        <p:grpSpPr>
          <a:xfrm>
            <a:off x="5318850" y="4917375"/>
            <a:ext cx="1554300" cy="1422600"/>
            <a:chOff x="5318850" y="4917375"/>
            <a:chExt cx="1554300" cy="1422600"/>
          </a:xfrm>
        </p:grpSpPr>
        <p:sp>
          <p:nvSpPr>
            <p:cNvPr id="221" name="Google Shape;221;p26"/>
            <p:cNvSpPr/>
            <p:nvPr/>
          </p:nvSpPr>
          <p:spPr>
            <a:xfrm>
              <a:off x="5318850" y="4917375"/>
              <a:ext cx="1554300" cy="1422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p26"/>
            <p:cNvPicPr preferRelativeResize="0"/>
            <p:nvPr/>
          </p:nvPicPr>
          <p:blipFill rotWithShape="1">
            <a:blip r:embed="rId6">
              <a:alphaModFix/>
            </a:blip>
            <a:srcRect b="0" l="0" r="0" t="0"/>
            <a:stretch/>
          </p:blipFill>
          <p:spPr>
            <a:xfrm>
              <a:off x="5402513" y="5258700"/>
              <a:ext cx="1021224" cy="1081274"/>
            </a:xfrm>
            <a:prstGeom prst="rect">
              <a:avLst/>
            </a:prstGeom>
            <a:noFill/>
            <a:ln>
              <a:noFill/>
            </a:ln>
          </p:spPr>
        </p:pic>
      </p:grpSp>
      <p:grpSp>
        <p:nvGrpSpPr>
          <p:cNvPr id="223" name="Google Shape;223;p26"/>
          <p:cNvGrpSpPr/>
          <p:nvPr/>
        </p:nvGrpSpPr>
        <p:grpSpPr>
          <a:xfrm>
            <a:off x="1088450" y="5162263"/>
            <a:ext cx="1239875" cy="1177700"/>
            <a:chOff x="2541225" y="5285775"/>
            <a:chExt cx="1239875" cy="1177700"/>
          </a:xfrm>
        </p:grpSpPr>
        <p:pic>
          <p:nvPicPr>
            <p:cNvPr id="224" name="Google Shape;224;p26"/>
            <p:cNvPicPr preferRelativeResize="0"/>
            <p:nvPr/>
          </p:nvPicPr>
          <p:blipFill rotWithShape="1">
            <a:blip r:embed="rId7">
              <a:alphaModFix/>
            </a:blip>
            <a:srcRect b="0" l="0" r="0" t="0"/>
            <a:stretch/>
          </p:blipFill>
          <p:spPr>
            <a:xfrm>
              <a:off x="3095300" y="5706875"/>
              <a:ext cx="685800" cy="685800"/>
            </a:xfrm>
            <a:prstGeom prst="rect">
              <a:avLst/>
            </a:prstGeom>
            <a:noFill/>
            <a:ln>
              <a:noFill/>
            </a:ln>
          </p:spPr>
        </p:pic>
        <p:pic>
          <p:nvPicPr>
            <p:cNvPr id="225" name="Google Shape;225;p26"/>
            <p:cNvPicPr preferRelativeResize="0"/>
            <p:nvPr/>
          </p:nvPicPr>
          <p:blipFill rotWithShape="1">
            <a:blip r:embed="rId7">
              <a:alphaModFix/>
            </a:blip>
            <a:srcRect b="0" l="0" r="0" t="0"/>
            <a:stretch/>
          </p:blipFill>
          <p:spPr>
            <a:xfrm>
              <a:off x="2734450" y="5285775"/>
              <a:ext cx="685800" cy="685800"/>
            </a:xfrm>
            <a:prstGeom prst="rect">
              <a:avLst/>
            </a:prstGeom>
            <a:noFill/>
            <a:ln>
              <a:noFill/>
            </a:ln>
          </p:spPr>
        </p:pic>
        <p:pic>
          <p:nvPicPr>
            <p:cNvPr id="226" name="Google Shape;226;p26"/>
            <p:cNvPicPr preferRelativeResize="0"/>
            <p:nvPr/>
          </p:nvPicPr>
          <p:blipFill rotWithShape="1">
            <a:blip r:embed="rId7">
              <a:alphaModFix/>
            </a:blip>
            <a:srcRect b="0" l="0" r="0" t="0"/>
            <a:stretch/>
          </p:blipFill>
          <p:spPr>
            <a:xfrm>
              <a:off x="2541225" y="5777675"/>
              <a:ext cx="685800" cy="685800"/>
            </a:xfrm>
            <a:prstGeom prst="rect">
              <a:avLst/>
            </a:prstGeom>
            <a:noFill/>
            <a:ln>
              <a:noFill/>
            </a:ln>
          </p:spPr>
        </p:pic>
      </p:grpSp>
      <p:grpSp>
        <p:nvGrpSpPr>
          <p:cNvPr id="227" name="Google Shape;227;p26"/>
          <p:cNvGrpSpPr/>
          <p:nvPr/>
        </p:nvGrpSpPr>
        <p:grpSpPr>
          <a:xfrm>
            <a:off x="2467475" y="5274725"/>
            <a:ext cx="2618249" cy="492600"/>
            <a:chOff x="2467475" y="5274725"/>
            <a:chExt cx="2618249" cy="492600"/>
          </a:xfrm>
        </p:grpSpPr>
        <p:cxnSp>
          <p:nvCxnSpPr>
            <p:cNvPr id="228" name="Google Shape;228;p26"/>
            <p:cNvCxnSpPr/>
            <p:nvPr/>
          </p:nvCxnSpPr>
          <p:spPr>
            <a:xfrm>
              <a:off x="2467475" y="5751125"/>
              <a:ext cx="2618100" cy="0"/>
            </a:xfrm>
            <a:prstGeom prst="straightConnector1">
              <a:avLst/>
            </a:prstGeom>
            <a:noFill/>
            <a:ln cap="flat" cmpd="sng" w="28575">
              <a:solidFill>
                <a:schemeClr val="dk2"/>
              </a:solidFill>
              <a:prstDash val="solid"/>
              <a:round/>
              <a:headEnd len="sm" w="sm" type="none"/>
              <a:tailEnd len="med" w="med" type="triangle"/>
            </a:ln>
          </p:spPr>
        </p:cxnSp>
        <p:sp>
          <p:nvSpPr>
            <p:cNvPr id="229" name="Google Shape;229;p26"/>
            <p:cNvSpPr txBox="1"/>
            <p:nvPr/>
          </p:nvSpPr>
          <p:spPr>
            <a:xfrm>
              <a:off x="2467624" y="5274725"/>
              <a:ext cx="2618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ontserrat"/>
                  <a:ea typeface="Montserrat"/>
                  <a:cs typeface="Montserrat"/>
                  <a:sym typeface="Montserrat"/>
                </a:rPr>
                <a:t>Entrada (input)</a:t>
              </a:r>
              <a:endParaRPr b="0" i="0" sz="2000" u="none" cap="none" strike="noStrike">
                <a:solidFill>
                  <a:srgbClr val="000000"/>
                </a:solidFill>
                <a:latin typeface="Montserrat"/>
                <a:ea typeface="Montserrat"/>
                <a:cs typeface="Montserrat"/>
                <a:sym typeface="Montserrat"/>
              </a:endParaRPr>
            </a:p>
          </p:txBody>
        </p:sp>
      </p:grpSp>
      <p:grpSp>
        <p:nvGrpSpPr>
          <p:cNvPr id="230" name="Google Shape;230;p26"/>
          <p:cNvGrpSpPr/>
          <p:nvPr/>
        </p:nvGrpSpPr>
        <p:grpSpPr>
          <a:xfrm>
            <a:off x="6947800" y="5274725"/>
            <a:ext cx="2618249" cy="492600"/>
            <a:chOff x="6947800" y="5274725"/>
            <a:chExt cx="2618249" cy="492600"/>
          </a:xfrm>
        </p:grpSpPr>
        <p:cxnSp>
          <p:nvCxnSpPr>
            <p:cNvPr id="231" name="Google Shape;231;p26"/>
            <p:cNvCxnSpPr/>
            <p:nvPr/>
          </p:nvCxnSpPr>
          <p:spPr>
            <a:xfrm>
              <a:off x="6947800" y="5751125"/>
              <a:ext cx="2618100" cy="0"/>
            </a:xfrm>
            <a:prstGeom prst="straightConnector1">
              <a:avLst/>
            </a:prstGeom>
            <a:noFill/>
            <a:ln cap="flat" cmpd="sng" w="28575">
              <a:solidFill>
                <a:schemeClr val="dk2"/>
              </a:solidFill>
              <a:prstDash val="solid"/>
              <a:round/>
              <a:headEnd len="sm" w="sm" type="none"/>
              <a:tailEnd len="med" w="med" type="triangle"/>
            </a:ln>
          </p:spPr>
        </p:cxnSp>
        <p:sp>
          <p:nvSpPr>
            <p:cNvPr id="232" name="Google Shape;232;p26"/>
            <p:cNvSpPr txBox="1"/>
            <p:nvPr/>
          </p:nvSpPr>
          <p:spPr>
            <a:xfrm>
              <a:off x="6947949" y="5274725"/>
              <a:ext cx="2618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ontserrat"/>
                  <a:ea typeface="Montserrat"/>
                  <a:cs typeface="Montserrat"/>
                  <a:sym typeface="Montserrat"/>
                </a:rPr>
                <a:t>Saída (output)</a:t>
              </a:r>
              <a:endParaRPr b="0" i="0" sz="2000" u="none" cap="none" strike="noStrike">
                <a:solidFill>
                  <a:srgbClr val="000000"/>
                </a:solidFill>
                <a:latin typeface="Montserrat"/>
                <a:ea typeface="Montserrat"/>
                <a:cs typeface="Montserrat"/>
                <a:sym typeface="Montserrat"/>
              </a:endParaRPr>
            </a:p>
          </p:txBody>
        </p:sp>
      </p:grpSp>
      <p:grpSp>
        <p:nvGrpSpPr>
          <p:cNvPr id="233" name="Google Shape;233;p26"/>
          <p:cNvGrpSpPr/>
          <p:nvPr/>
        </p:nvGrpSpPr>
        <p:grpSpPr>
          <a:xfrm>
            <a:off x="9640850" y="5065325"/>
            <a:ext cx="1285575" cy="1215850"/>
            <a:chOff x="9640850" y="5065325"/>
            <a:chExt cx="1285575" cy="1215850"/>
          </a:xfrm>
        </p:grpSpPr>
        <p:pic>
          <p:nvPicPr>
            <p:cNvPr id="234" name="Google Shape;234;p26"/>
            <p:cNvPicPr preferRelativeResize="0"/>
            <p:nvPr/>
          </p:nvPicPr>
          <p:blipFill rotWithShape="1">
            <a:blip r:embed="rId8">
              <a:alphaModFix/>
            </a:blip>
            <a:srcRect b="0" l="0" r="0" t="0"/>
            <a:stretch/>
          </p:blipFill>
          <p:spPr>
            <a:xfrm>
              <a:off x="9925150" y="5065325"/>
              <a:ext cx="685800" cy="685800"/>
            </a:xfrm>
            <a:prstGeom prst="rect">
              <a:avLst/>
            </a:prstGeom>
            <a:noFill/>
            <a:ln>
              <a:noFill/>
            </a:ln>
          </p:spPr>
        </p:pic>
        <p:pic>
          <p:nvPicPr>
            <p:cNvPr id="235" name="Google Shape;235;p26"/>
            <p:cNvPicPr preferRelativeResize="0"/>
            <p:nvPr/>
          </p:nvPicPr>
          <p:blipFill rotWithShape="1">
            <a:blip r:embed="rId9">
              <a:alphaModFix/>
            </a:blip>
            <a:srcRect b="0" l="0" r="0" t="0"/>
            <a:stretch/>
          </p:blipFill>
          <p:spPr>
            <a:xfrm>
              <a:off x="10240625" y="5542700"/>
              <a:ext cx="685800" cy="685800"/>
            </a:xfrm>
            <a:prstGeom prst="rect">
              <a:avLst/>
            </a:prstGeom>
            <a:noFill/>
            <a:ln>
              <a:noFill/>
            </a:ln>
          </p:spPr>
        </p:pic>
        <p:pic>
          <p:nvPicPr>
            <p:cNvPr id="236" name="Google Shape;236;p26"/>
            <p:cNvPicPr preferRelativeResize="0"/>
            <p:nvPr/>
          </p:nvPicPr>
          <p:blipFill rotWithShape="1">
            <a:blip r:embed="rId10">
              <a:alphaModFix/>
            </a:blip>
            <a:srcRect b="0" l="0" r="0" t="0"/>
            <a:stretch/>
          </p:blipFill>
          <p:spPr>
            <a:xfrm>
              <a:off x="9640850" y="5595375"/>
              <a:ext cx="685800" cy="6858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7"/>
          <p:cNvPicPr preferRelativeResize="0"/>
          <p:nvPr/>
        </p:nvPicPr>
        <p:blipFill rotWithShape="1">
          <a:blip r:embed="rId3">
            <a:alphaModFix amt="40000"/>
          </a:blip>
          <a:srcRect b="0" l="0" r="0" t="0"/>
          <a:stretch/>
        </p:blipFill>
        <p:spPr>
          <a:xfrm>
            <a:off x="-22412" y="0"/>
            <a:ext cx="12236832" cy="6858001"/>
          </a:xfrm>
          <a:prstGeom prst="rect">
            <a:avLst/>
          </a:prstGeom>
          <a:noFill/>
          <a:ln>
            <a:noFill/>
          </a:ln>
        </p:spPr>
      </p:pic>
      <p:sp>
        <p:nvSpPr>
          <p:cNvPr id="242" name="Google Shape;242;p27"/>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Programação</a:t>
            </a:r>
            <a:endParaRPr sz="3600">
              <a:latin typeface="Montserrat"/>
              <a:ea typeface="Montserrat"/>
              <a:cs typeface="Montserrat"/>
              <a:sym typeface="Montserrat"/>
            </a:endParaRPr>
          </a:p>
        </p:txBody>
      </p:sp>
      <p:pic>
        <p:nvPicPr>
          <p:cNvPr id="243" name="Google Shape;243;p27"/>
          <p:cNvPicPr preferRelativeResize="0"/>
          <p:nvPr/>
        </p:nvPicPr>
        <p:blipFill rotWithShape="1">
          <a:blip r:embed="rId4">
            <a:alphaModFix/>
          </a:blip>
          <a:srcRect b="0" l="0" r="0" t="0"/>
          <a:stretch/>
        </p:blipFill>
        <p:spPr>
          <a:xfrm>
            <a:off x="158450" y="417225"/>
            <a:ext cx="685800" cy="685800"/>
          </a:xfrm>
          <a:prstGeom prst="rect">
            <a:avLst/>
          </a:prstGeom>
          <a:noFill/>
          <a:ln>
            <a:noFill/>
          </a:ln>
        </p:spPr>
      </p:pic>
      <p:grpSp>
        <p:nvGrpSpPr>
          <p:cNvPr id="244" name="Google Shape;244;p27"/>
          <p:cNvGrpSpPr/>
          <p:nvPr/>
        </p:nvGrpSpPr>
        <p:grpSpPr>
          <a:xfrm>
            <a:off x="5318850" y="4917375"/>
            <a:ext cx="1554300" cy="1422600"/>
            <a:chOff x="5318850" y="4917375"/>
            <a:chExt cx="1554300" cy="1422600"/>
          </a:xfrm>
        </p:grpSpPr>
        <p:sp>
          <p:nvSpPr>
            <p:cNvPr id="245" name="Google Shape;245;p27"/>
            <p:cNvSpPr/>
            <p:nvPr/>
          </p:nvSpPr>
          <p:spPr>
            <a:xfrm>
              <a:off x="5318850" y="4917375"/>
              <a:ext cx="1554300" cy="1422600"/>
            </a:xfrm>
            <a:prstGeom prst="cube">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6" name="Google Shape;246;p27"/>
            <p:cNvPicPr preferRelativeResize="0"/>
            <p:nvPr/>
          </p:nvPicPr>
          <p:blipFill rotWithShape="1">
            <a:blip r:embed="rId5">
              <a:alphaModFix/>
            </a:blip>
            <a:srcRect b="0" l="0" r="0" t="0"/>
            <a:stretch/>
          </p:blipFill>
          <p:spPr>
            <a:xfrm>
              <a:off x="5402513" y="5258700"/>
              <a:ext cx="1021224" cy="1081274"/>
            </a:xfrm>
            <a:prstGeom prst="rect">
              <a:avLst/>
            </a:prstGeom>
            <a:noFill/>
            <a:ln>
              <a:noFill/>
            </a:ln>
          </p:spPr>
        </p:pic>
      </p:grpSp>
      <p:grpSp>
        <p:nvGrpSpPr>
          <p:cNvPr id="247" name="Google Shape;247;p27"/>
          <p:cNvGrpSpPr/>
          <p:nvPr/>
        </p:nvGrpSpPr>
        <p:grpSpPr>
          <a:xfrm>
            <a:off x="1088450" y="5162263"/>
            <a:ext cx="1239875" cy="1177700"/>
            <a:chOff x="2541225" y="5285775"/>
            <a:chExt cx="1239875" cy="1177700"/>
          </a:xfrm>
        </p:grpSpPr>
        <p:pic>
          <p:nvPicPr>
            <p:cNvPr id="248" name="Google Shape;248;p27"/>
            <p:cNvPicPr preferRelativeResize="0"/>
            <p:nvPr/>
          </p:nvPicPr>
          <p:blipFill rotWithShape="1">
            <a:blip r:embed="rId6">
              <a:alphaModFix/>
            </a:blip>
            <a:srcRect b="0" l="0" r="0" t="0"/>
            <a:stretch/>
          </p:blipFill>
          <p:spPr>
            <a:xfrm>
              <a:off x="3095300" y="5706875"/>
              <a:ext cx="685800" cy="685800"/>
            </a:xfrm>
            <a:prstGeom prst="rect">
              <a:avLst/>
            </a:prstGeom>
            <a:noFill/>
            <a:ln>
              <a:noFill/>
            </a:ln>
          </p:spPr>
        </p:pic>
        <p:pic>
          <p:nvPicPr>
            <p:cNvPr id="249" name="Google Shape;249;p27"/>
            <p:cNvPicPr preferRelativeResize="0"/>
            <p:nvPr/>
          </p:nvPicPr>
          <p:blipFill rotWithShape="1">
            <a:blip r:embed="rId6">
              <a:alphaModFix/>
            </a:blip>
            <a:srcRect b="0" l="0" r="0" t="0"/>
            <a:stretch/>
          </p:blipFill>
          <p:spPr>
            <a:xfrm>
              <a:off x="2734450" y="5285775"/>
              <a:ext cx="685800" cy="685800"/>
            </a:xfrm>
            <a:prstGeom prst="rect">
              <a:avLst/>
            </a:prstGeom>
            <a:noFill/>
            <a:ln>
              <a:noFill/>
            </a:ln>
          </p:spPr>
        </p:pic>
        <p:pic>
          <p:nvPicPr>
            <p:cNvPr id="250" name="Google Shape;250;p27"/>
            <p:cNvPicPr preferRelativeResize="0"/>
            <p:nvPr/>
          </p:nvPicPr>
          <p:blipFill rotWithShape="1">
            <a:blip r:embed="rId6">
              <a:alphaModFix/>
            </a:blip>
            <a:srcRect b="0" l="0" r="0" t="0"/>
            <a:stretch/>
          </p:blipFill>
          <p:spPr>
            <a:xfrm>
              <a:off x="2541225" y="5777675"/>
              <a:ext cx="685800" cy="685800"/>
            </a:xfrm>
            <a:prstGeom prst="rect">
              <a:avLst/>
            </a:prstGeom>
            <a:noFill/>
            <a:ln>
              <a:noFill/>
            </a:ln>
          </p:spPr>
        </p:pic>
      </p:grpSp>
      <p:grpSp>
        <p:nvGrpSpPr>
          <p:cNvPr id="251" name="Google Shape;251;p27"/>
          <p:cNvGrpSpPr/>
          <p:nvPr/>
        </p:nvGrpSpPr>
        <p:grpSpPr>
          <a:xfrm>
            <a:off x="2467475" y="5274725"/>
            <a:ext cx="2618249" cy="492600"/>
            <a:chOff x="2467475" y="5274725"/>
            <a:chExt cx="2618249" cy="492600"/>
          </a:xfrm>
        </p:grpSpPr>
        <p:cxnSp>
          <p:nvCxnSpPr>
            <p:cNvPr id="252" name="Google Shape;252;p27"/>
            <p:cNvCxnSpPr/>
            <p:nvPr/>
          </p:nvCxnSpPr>
          <p:spPr>
            <a:xfrm>
              <a:off x="2467475" y="5751125"/>
              <a:ext cx="2618100" cy="0"/>
            </a:xfrm>
            <a:prstGeom prst="straightConnector1">
              <a:avLst/>
            </a:prstGeom>
            <a:noFill/>
            <a:ln cap="flat" cmpd="sng" w="28575">
              <a:solidFill>
                <a:schemeClr val="dk2"/>
              </a:solidFill>
              <a:prstDash val="solid"/>
              <a:round/>
              <a:headEnd len="sm" w="sm" type="none"/>
              <a:tailEnd len="med" w="med" type="triangle"/>
            </a:ln>
          </p:spPr>
        </p:cxnSp>
        <p:sp>
          <p:nvSpPr>
            <p:cNvPr id="253" name="Google Shape;253;p27"/>
            <p:cNvSpPr txBox="1"/>
            <p:nvPr/>
          </p:nvSpPr>
          <p:spPr>
            <a:xfrm>
              <a:off x="2467624" y="5274725"/>
              <a:ext cx="2618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Montserrat"/>
                  <a:ea typeface="Montserrat"/>
                  <a:cs typeface="Montserrat"/>
                  <a:sym typeface="Montserrat"/>
                </a:rPr>
                <a:t>Entrada (input)</a:t>
              </a:r>
              <a:endParaRPr b="1" i="0" sz="2000" u="none" cap="none" strike="noStrike">
                <a:solidFill>
                  <a:srgbClr val="000000"/>
                </a:solidFill>
                <a:latin typeface="Montserrat"/>
                <a:ea typeface="Montserrat"/>
                <a:cs typeface="Montserrat"/>
                <a:sym typeface="Montserrat"/>
              </a:endParaRPr>
            </a:p>
          </p:txBody>
        </p:sp>
      </p:grpSp>
      <p:grpSp>
        <p:nvGrpSpPr>
          <p:cNvPr id="254" name="Google Shape;254;p27"/>
          <p:cNvGrpSpPr/>
          <p:nvPr/>
        </p:nvGrpSpPr>
        <p:grpSpPr>
          <a:xfrm>
            <a:off x="6947800" y="5274725"/>
            <a:ext cx="2618249" cy="492600"/>
            <a:chOff x="6947800" y="5274725"/>
            <a:chExt cx="2618249" cy="492600"/>
          </a:xfrm>
        </p:grpSpPr>
        <p:cxnSp>
          <p:nvCxnSpPr>
            <p:cNvPr id="255" name="Google Shape;255;p27"/>
            <p:cNvCxnSpPr/>
            <p:nvPr/>
          </p:nvCxnSpPr>
          <p:spPr>
            <a:xfrm>
              <a:off x="6947800" y="5751125"/>
              <a:ext cx="2618100" cy="0"/>
            </a:xfrm>
            <a:prstGeom prst="straightConnector1">
              <a:avLst/>
            </a:prstGeom>
            <a:noFill/>
            <a:ln cap="flat" cmpd="sng" w="28575">
              <a:solidFill>
                <a:schemeClr val="dk2"/>
              </a:solidFill>
              <a:prstDash val="solid"/>
              <a:round/>
              <a:headEnd len="sm" w="sm" type="none"/>
              <a:tailEnd len="med" w="med" type="triangle"/>
            </a:ln>
          </p:spPr>
        </p:cxnSp>
        <p:sp>
          <p:nvSpPr>
            <p:cNvPr id="256" name="Google Shape;256;p27"/>
            <p:cNvSpPr txBox="1"/>
            <p:nvPr/>
          </p:nvSpPr>
          <p:spPr>
            <a:xfrm>
              <a:off x="6947949" y="5274725"/>
              <a:ext cx="2618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Montserrat"/>
                  <a:ea typeface="Montserrat"/>
                  <a:cs typeface="Montserrat"/>
                  <a:sym typeface="Montserrat"/>
                </a:rPr>
                <a:t>Saída (output)</a:t>
              </a:r>
              <a:endParaRPr b="1" i="0" sz="2000" u="none" cap="none" strike="noStrike">
                <a:solidFill>
                  <a:srgbClr val="000000"/>
                </a:solidFill>
                <a:latin typeface="Montserrat"/>
                <a:ea typeface="Montserrat"/>
                <a:cs typeface="Montserrat"/>
                <a:sym typeface="Montserrat"/>
              </a:endParaRPr>
            </a:p>
          </p:txBody>
        </p:sp>
      </p:grpSp>
      <p:grpSp>
        <p:nvGrpSpPr>
          <p:cNvPr id="257" name="Google Shape;257;p27"/>
          <p:cNvGrpSpPr/>
          <p:nvPr/>
        </p:nvGrpSpPr>
        <p:grpSpPr>
          <a:xfrm>
            <a:off x="9640850" y="5065325"/>
            <a:ext cx="1285575" cy="1215850"/>
            <a:chOff x="9640850" y="5065325"/>
            <a:chExt cx="1285575" cy="1215850"/>
          </a:xfrm>
        </p:grpSpPr>
        <p:pic>
          <p:nvPicPr>
            <p:cNvPr id="258" name="Google Shape;258;p27"/>
            <p:cNvPicPr preferRelativeResize="0"/>
            <p:nvPr/>
          </p:nvPicPr>
          <p:blipFill rotWithShape="1">
            <a:blip r:embed="rId7">
              <a:alphaModFix/>
            </a:blip>
            <a:srcRect b="0" l="0" r="0" t="0"/>
            <a:stretch/>
          </p:blipFill>
          <p:spPr>
            <a:xfrm>
              <a:off x="9925150" y="5065325"/>
              <a:ext cx="685800" cy="685800"/>
            </a:xfrm>
            <a:prstGeom prst="rect">
              <a:avLst/>
            </a:prstGeom>
            <a:noFill/>
            <a:ln>
              <a:noFill/>
            </a:ln>
          </p:spPr>
        </p:pic>
        <p:pic>
          <p:nvPicPr>
            <p:cNvPr id="259" name="Google Shape;259;p27"/>
            <p:cNvPicPr preferRelativeResize="0"/>
            <p:nvPr/>
          </p:nvPicPr>
          <p:blipFill rotWithShape="1">
            <a:blip r:embed="rId8">
              <a:alphaModFix/>
            </a:blip>
            <a:srcRect b="0" l="0" r="0" t="0"/>
            <a:stretch/>
          </p:blipFill>
          <p:spPr>
            <a:xfrm>
              <a:off x="10240625" y="5542700"/>
              <a:ext cx="685800" cy="685800"/>
            </a:xfrm>
            <a:prstGeom prst="rect">
              <a:avLst/>
            </a:prstGeom>
            <a:noFill/>
            <a:ln>
              <a:noFill/>
            </a:ln>
          </p:spPr>
        </p:pic>
        <p:pic>
          <p:nvPicPr>
            <p:cNvPr id="260" name="Google Shape;260;p27"/>
            <p:cNvPicPr preferRelativeResize="0"/>
            <p:nvPr/>
          </p:nvPicPr>
          <p:blipFill rotWithShape="1">
            <a:blip r:embed="rId9">
              <a:alphaModFix/>
            </a:blip>
            <a:srcRect b="0" l="0" r="0" t="0"/>
            <a:stretch/>
          </p:blipFill>
          <p:spPr>
            <a:xfrm>
              <a:off x="9640850" y="5595375"/>
              <a:ext cx="685800" cy="685800"/>
            </a:xfrm>
            <a:prstGeom prst="rect">
              <a:avLst/>
            </a:prstGeom>
            <a:noFill/>
            <a:ln>
              <a:noFill/>
            </a:ln>
          </p:spPr>
        </p:pic>
      </p:grpSp>
      <p:pic>
        <p:nvPicPr>
          <p:cNvPr id="261" name="Google Shape;261;p27"/>
          <p:cNvPicPr preferRelativeResize="0"/>
          <p:nvPr/>
        </p:nvPicPr>
        <p:blipFill rotWithShape="1">
          <a:blip r:embed="rId10">
            <a:alphaModFix/>
          </a:blip>
          <a:srcRect b="0" l="0" r="0" t="0"/>
          <a:stretch/>
        </p:blipFill>
        <p:spPr>
          <a:xfrm>
            <a:off x="1212662" y="1313225"/>
            <a:ext cx="9766676" cy="2629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8"/>
          <p:cNvPicPr preferRelativeResize="0"/>
          <p:nvPr/>
        </p:nvPicPr>
        <p:blipFill rotWithShape="1">
          <a:blip r:embed="rId3">
            <a:alphaModFix amt="80000"/>
          </a:blip>
          <a:srcRect b="0" l="0" r="0" t="0"/>
          <a:stretch/>
        </p:blipFill>
        <p:spPr>
          <a:xfrm>
            <a:off x="-22425" y="0"/>
            <a:ext cx="12236850" cy="6858001"/>
          </a:xfrm>
          <a:prstGeom prst="rect">
            <a:avLst/>
          </a:prstGeom>
          <a:noFill/>
          <a:ln>
            <a:noFill/>
          </a:ln>
        </p:spPr>
      </p:pic>
      <p:sp>
        <p:nvSpPr>
          <p:cNvPr id="267" name="Google Shape;267;p28"/>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solidFill>
                  <a:srgbClr val="F3F3F3"/>
                </a:solidFill>
                <a:latin typeface="Montserrat"/>
                <a:ea typeface="Montserrat"/>
                <a:cs typeface="Montserrat"/>
                <a:sym typeface="Montserrat"/>
              </a:rPr>
              <a:t>Instruções</a:t>
            </a:r>
            <a:endParaRPr sz="3600">
              <a:solidFill>
                <a:srgbClr val="F3F3F3"/>
              </a:solidFill>
              <a:latin typeface="Montserrat"/>
              <a:ea typeface="Montserrat"/>
              <a:cs typeface="Montserrat"/>
              <a:sym typeface="Montserrat"/>
            </a:endParaRPr>
          </a:p>
        </p:txBody>
      </p:sp>
      <p:pic>
        <p:nvPicPr>
          <p:cNvPr id="268" name="Google Shape;268;p28"/>
          <p:cNvPicPr preferRelativeResize="0"/>
          <p:nvPr/>
        </p:nvPicPr>
        <p:blipFill rotWithShape="1">
          <a:blip r:embed="rId4">
            <a:alphaModFix/>
          </a:blip>
          <a:srcRect b="0" l="0" r="0" t="0"/>
          <a:stretch/>
        </p:blipFill>
        <p:spPr>
          <a:xfrm>
            <a:off x="158450" y="417225"/>
            <a:ext cx="685800" cy="68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29"/>
          <p:cNvPicPr preferRelativeResize="0"/>
          <p:nvPr/>
        </p:nvPicPr>
        <p:blipFill rotWithShape="1">
          <a:blip r:embed="rId3">
            <a:alphaModFix amt="40000"/>
          </a:blip>
          <a:srcRect b="0" l="0" r="0" t="0"/>
          <a:stretch/>
        </p:blipFill>
        <p:spPr>
          <a:xfrm>
            <a:off x="-22412" y="0"/>
            <a:ext cx="12236832" cy="6858001"/>
          </a:xfrm>
          <a:prstGeom prst="rect">
            <a:avLst/>
          </a:prstGeom>
          <a:noFill/>
          <a:ln>
            <a:noFill/>
          </a:ln>
        </p:spPr>
      </p:pic>
      <p:sp>
        <p:nvSpPr>
          <p:cNvPr id="274" name="Google Shape;274;p29"/>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Programação</a:t>
            </a:r>
            <a:endParaRPr sz="3600">
              <a:latin typeface="Montserrat"/>
              <a:ea typeface="Montserrat"/>
              <a:cs typeface="Montserrat"/>
              <a:sym typeface="Montserrat"/>
            </a:endParaRPr>
          </a:p>
        </p:txBody>
      </p:sp>
      <p:pic>
        <p:nvPicPr>
          <p:cNvPr id="275" name="Google Shape;275;p29"/>
          <p:cNvPicPr preferRelativeResize="0"/>
          <p:nvPr/>
        </p:nvPicPr>
        <p:blipFill rotWithShape="1">
          <a:blip r:embed="rId4">
            <a:alphaModFix/>
          </a:blip>
          <a:srcRect b="0" l="0" r="0" t="0"/>
          <a:stretch/>
        </p:blipFill>
        <p:spPr>
          <a:xfrm>
            <a:off x="158450" y="417225"/>
            <a:ext cx="685800" cy="685800"/>
          </a:xfrm>
          <a:prstGeom prst="rect">
            <a:avLst/>
          </a:prstGeom>
          <a:noFill/>
          <a:ln>
            <a:noFill/>
          </a:ln>
        </p:spPr>
      </p:pic>
      <p:pic>
        <p:nvPicPr>
          <p:cNvPr id="276" name="Google Shape;276;p29"/>
          <p:cNvPicPr preferRelativeResize="0"/>
          <p:nvPr/>
        </p:nvPicPr>
        <p:blipFill rotWithShape="1">
          <a:blip r:embed="rId5">
            <a:alphaModFix/>
          </a:blip>
          <a:srcRect b="0" l="0" r="0" t="0"/>
          <a:stretch/>
        </p:blipFill>
        <p:spPr>
          <a:xfrm>
            <a:off x="1212650" y="1293475"/>
            <a:ext cx="9766699" cy="3358208"/>
          </a:xfrm>
          <a:prstGeom prst="rect">
            <a:avLst/>
          </a:prstGeom>
          <a:noFill/>
          <a:ln>
            <a:noFill/>
          </a:ln>
        </p:spPr>
      </p:pic>
      <p:pic>
        <p:nvPicPr>
          <p:cNvPr id="277" name="Google Shape;277;p29"/>
          <p:cNvPicPr preferRelativeResize="0"/>
          <p:nvPr/>
        </p:nvPicPr>
        <p:blipFill rotWithShape="1">
          <a:blip r:embed="rId6">
            <a:alphaModFix/>
          </a:blip>
          <a:srcRect b="0" l="0" r="0" t="0"/>
          <a:stretch/>
        </p:blipFill>
        <p:spPr>
          <a:xfrm>
            <a:off x="5142113" y="4767525"/>
            <a:ext cx="1907777" cy="2090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0"/>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284" name="Google Shape;284;p30"/>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Python</a:t>
            </a:r>
            <a:endParaRPr sz="3600">
              <a:latin typeface="Montserrat"/>
              <a:ea typeface="Montserrat"/>
              <a:cs typeface="Montserrat"/>
              <a:sym typeface="Montserrat"/>
            </a:endParaRPr>
          </a:p>
        </p:txBody>
      </p:sp>
      <p:sp>
        <p:nvSpPr>
          <p:cNvPr id="285" name="Google Shape;285;p30"/>
          <p:cNvSpPr txBox="1"/>
          <p:nvPr/>
        </p:nvSpPr>
        <p:spPr>
          <a:xfrm>
            <a:off x="1425300" y="1463825"/>
            <a:ext cx="8813400" cy="48024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Criada em 1991 por Guido van Rossum</a:t>
            </a:r>
            <a:endParaRPr b="0" i="0" sz="20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2100"/>
              <a:buFont typeface="Arial"/>
              <a:buNone/>
            </a:pPr>
            <a:r>
              <a:t/>
            </a:r>
            <a:endParaRPr b="0" i="0" sz="2000" u="none" cap="none" strike="noStrike">
              <a:solidFill>
                <a:srgbClr val="000000"/>
              </a:solidFill>
              <a:latin typeface="Montserrat"/>
              <a:ea typeface="Montserrat"/>
              <a:cs typeface="Montserrat"/>
              <a:sym typeface="Montserrat"/>
            </a:endParaRPr>
          </a:p>
          <a:p>
            <a:pPr indent="-355600" lvl="0" marL="457200" marR="0" rtl="0" algn="l">
              <a:lnSpc>
                <a:spcPct val="100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Linguagem de propósito geral</a:t>
            </a:r>
            <a:endParaRPr b="0" i="0" sz="20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2100"/>
              <a:buFont typeface="Arial"/>
              <a:buNone/>
            </a:pPr>
            <a:r>
              <a:t/>
            </a:r>
            <a:endParaRPr b="0" i="0" sz="2000" u="none" cap="none" strike="noStrike">
              <a:solidFill>
                <a:srgbClr val="000000"/>
              </a:solidFill>
              <a:latin typeface="Montserrat"/>
              <a:ea typeface="Montserrat"/>
              <a:cs typeface="Montserrat"/>
              <a:sym typeface="Montserrat"/>
            </a:endParaRPr>
          </a:p>
          <a:p>
            <a:pPr indent="-355600" lvl="0" marL="457200" marR="0" rtl="0" algn="l">
              <a:lnSpc>
                <a:spcPct val="100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Versátil</a:t>
            </a:r>
            <a:endParaRPr b="0" i="0" sz="20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2100"/>
              <a:buFont typeface="Arial"/>
              <a:buNone/>
            </a:pPr>
            <a:r>
              <a:t/>
            </a:r>
            <a:endParaRPr b="0" i="0" sz="2000" u="none" cap="none" strike="noStrike">
              <a:solidFill>
                <a:srgbClr val="000000"/>
              </a:solidFill>
              <a:latin typeface="Montserrat"/>
              <a:ea typeface="Montserrat"/>
              <a:cs typeface="Montserrat"/>
              <a:sym typeface="Montserrat"/>
            </a:endParaRPr>
          </a:p>
          <a:p>
            <a:pPr indent="-355600" lvl="0" marL="457200" marR="0" rtl="0" algn="l">
              <a:lnSpc>
                <a:spcPct val="100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Alto nível</a:t>
            </a:r>
            <a:endParaRPr b="0" i="0" sz="2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100"/>
              <a:buFont typeface="Arial"/>
              <a:buNone/>
            </a:pPr>
            <a:r>
              <a:t/>
            </a:r>
            <a:endParaRPr b="0" i="0" sz="2000" u="none" cap="none" strike="noStrike">
              <a:solidFill>
                <a:srgbClr val="000000"/>
              </a:solidFill>
              <a:latin typeface="Montserrat"/>
              <a:ea typeface="Montserrat"/>
              <a:cs typeface="Montserrat"/>
              <a:sym typeface="Montserrat"/>
            </a:endParaRPr>
          </a:p>
          <a:p>
            <a:pPr indent="-355600" lvl="0" marL="457200" marR="0" rtl="0" algn="l">
              <a:lnSpc>
                <a:spcPct val="100000"/>
              </a:lnSpc>
              <a:spcBef>
                <a:spcPts val="0"/>
              </a:spcBef>
              <a:spcAft>
                <a:spcPts val="0"/>
              </a:spcAft>
              <a:buClr>
                <a:schemeClr val="dk1"/>
              </a:buClr>
              <a:buSzPts val="2000"/>
              <a:buFont typeface="Montserrat"/>
              <a:buChar char="●"/>
            </a:pPr>
            <a:r>
              <a:rPr b="0" i="0" lang="en-US" sz="2000" u="none" cap="none" strike="noStrike">
                <a:solidFill>
                  <a:schemeClr val="dk1"/>
                </a:solidFill>
                <a:latin typeface="Montserrat"/>
                <a:ea typeface="Montserrat"/>
                <a:cs typeface="Montserrat"/>
                <a:sym typeface="Montserrat"/>
              </a:rPr>
              <a:t>Open Source</a:t>
            </a:r>
            <a:endParaRPr b="0" i="0" sz="20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Montserrat"/>
              <a:ea typeface="Montserrat"/>
              <a:cs typeface="Montserrat"/>
              <a:sym typeface="Montserrat"/>
            </a:endParaRPr>
          </a:p>
          <a:p>
            <a:pPr indent="-355600" lvl="0" marL="457200" marR="0" rtl="0" algn="l">
              <a:lnSpc>
                <a:spcPct val="100000"/>
              </a:lnSpc>
              <a:spcBef>
                <a:spcPts val="0"/>
              </a:spcBef>
              <a:spcAft>
                <a:spcPts val="0"/>
              </a:spcAft>
              <a:buClr>
                <a:schemeClr val="dk1"/>
              </a:buClr>
              <a:buSzPts val="2000"/>
              <a:buFont typeface="Montserrat"/>
              <a:buChar char="●"/>
            </a:pPr>
            <a:r>
              <a:rPr b="0" i="0" lang="en-US" sz="2000" u="none" cap="none" strike="noStrike">
                <a:solidFill>
                  <a:schemeClr val="dk1"/>
                </a:solidFill>
                <a:latin typeface="Montserrat"/>
                <a:ea typeface="Montserrat"/>
                <a:cs typeface="Montserrat"/>
                <a:sym typeface="Montserrat"/>
              </a:rPr>
              <a:t>Multiplataforma</a:t>
            </a:r>
            <a:endParaRPr b="0" i="0" sz="20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Montserrat"/>
              <a:ea typeface="Montserrat"/>
              <a:cs typeface="Montserrat"/>
              <a:sym typeface="Montserrat"/>
            </a:endParaRPr>
          </a:p>
          <a:p>
            <a:pPr indent="-355600" lvl="0" marL="457200" marR="0" rtl="0" algn="l">
              <a:lnSpc>
                <a:spcPct val="100000"/>
              </a:lnSpc>
              <a:spcBef>
                <a:spcPts val="0"/>
              </a:spcBef>
              <a:spcAft>
                <a:spcPts val="0"/>
              </a:spcAft>
              <a:buClr>
                <a:schemeClr val="dk1"/>
              </a:buClr>
              <a:buSzPts val="2000"/>
              <a:buFont typeface="Montserrat"/>
              <a:buChar char="●"/>
            </a:pPr>
            <a:r>
              <a:rPr b="0" i="0" lang="en-US" sz="2000" u="none" cap="none" strike="noStrike">
                <a:solidFill>
                  <a:schemeClr val="dk1"/>
                </a:solidFill>
                <a:latin typeface="Montserrat"/>
                <a:ea typeface="Montserrat"/>
                <a:cs typeface="Montserrat"/>
                <a:sym typeface="Montserrat"/>
              </a:rPr>
              <a:t>Fácil de aprender (ensino de programação para crianças)</a:t>
            </a:r>
            <a:endParaRPr b="0" i="0" sz="20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Montserrat"/>
              <a:ea typeface="Montserrat"/>
              <a:cs typeface="Montserrat"/>
              <a:sym typeface="Montserrat"/>
            </a:endParaRPr>
          </a:p>
          <a:p>
            <a:pPr indent="-355600" lvl="0" marL="457200" marR="0" rtl="0" algn="l">
              <a:lnSpc>
                <a:spcPct val="100000"/>
              </a:lnSpc>
              <a:spcBef>
                <a:spcPts val="0"/>
              </a:spcBef>
              <a:spcAft>
                <a:spcPts val="0"/>
              </a:spcAft>
              <a:buClr>
                <a:schemeClr val="dk1"/>
              </a:buClr>
              <a:buSzPts val="2000"/>
              <a:buFont typeface="Montserrat"/>
              <a:buChar char="●"/>
            </a:pPr>
            <a:r>
              <a:rPr b="0" i="0" lang="en-US" sz="2000" u="none" cap="none" strike="noStrike">
                <a:solidFill>
                  <a:schemeClr val="dk1"/>
                </a:solidFill>
                <a:latin typeface="Montserrat"/>
                <a:ea typeface="Montserrat"/>
                <a:cs typeface="Montserrat"/>
                <a:sym typeface="Montserrat"/>
              </a:rPr>
              <a:t>Muito utilizada para área de dados e pesquisa científica</a:t>
            </a:r>
            <a:endParaRPr b="0" i="0" sz="2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1"/>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292" name="Google Shape;292;p31"/>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Python (Instalação)</a:t>
            </a:r>
            <a:endParaRPr sz="3600">
              <a:latin typeface="Montserrat"/>
              <a:ea typeface="Montserrat"/>
              <a:cs typeface="Montserrat"/>
              <a:sym typeface="Montserrat"/>
            </a:endParaRPr>
          </a:p>
        </p:txBody>
      </p:sp>
      <p:sp>
        <p:nvSpPr>
          <p:cNvPr id="293" name="Google Shape;293;p31"/>
          <p:cNvSpPr txBox="1"/>
          <p:nvPr/>
        </p:nvSpPr>
        <p:spPr>
          <a:xfrm>
            <a:off x="891900" y="2550125"/>
            <a:ext cx="10139400" cy="27705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50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Python puro: </a:t>
            </a:r>
            <a:r>
              <a:rPr b="0" i="0" lang="en-US" sz="2400" u="sng" cap="none" strike="noStrike">
                <a:solidFill>
                  <a:schemeClr val="hlink"/>
                </a:solidFill>
                <a:latin typeface="Montserrat"/>
                <a:ea typeface="Montserrat"/>
                <a:cs typeface="Montserrat"/>
                <a:sym typeface="Montserrat"/>
                <a:hlinkClick r:id="rId4"/>
              </a:rPr>
              <a:t>www.python.org</a:t>
            </a:r>
            <a:endParaRPr b="0" i="0" sz="2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a:ea typeface="Montserrat"/>
              <a:cs typeface="Montserrat"/>
              <a:sym typeface="Montserrat"/>
            </a:endParaRPr>
          </a:p>
          <a:p>
            <a:pPr indent="-381000" lvl="0" marL="457200" marR="0" rtl="0" algn="l">
              <a:lnSpc>
                <a:spcPct val="150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Python com pacotes de Data Science: </a:t>
            </a:r>
            <a:r>
              <a:rPr b="0" i="0" lang="en-US" sz="2400" u="sng" cap="none" strike="noStrike">
                <a:solidFill>
                  <a:schemeClr val="hlink"/>
                </a:solidFill>
                <a:latin typeface="Montserrat"/>
                <a:ea typeface="Montserrat"/>
                <a:cs typeface="Montserrat"/>
                <a:sym typeface="Montserrat"/>
                <a:hlinkClick r:id="rId5"/>
              </a:rPr>
              <a:t>anaconda.org</a:t>
            </a:r>
            <a:endParaRPr b="0" i="0" sz="2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a:ea typeface="Montserrat"/>
              <a:cs typeface="Montserrat"/>
              <a:sym typeface="Montserrat"/>
            </a:endParaRPr>
          </a:p>
          <a:p>
            <a:pPr indent="-381000" lvl="0" marL="457200" marR="0" rtl="0" algn="l">
              <a:lnSpc>
                <a:spcPct val="150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Interface de Desenvolvimento: </a:t>
            </a:r>
            <a:r>
              <a:rPr b="0" i="0" lang="en-US" sz="2400" u="sng" cap="none" strike="noStrike">
                <a:solidFill>
                  <a:schemeClr val="hlink"/>
                </a:solidFill>
                <a:latin typeface="Montserrat"/>
                <a:ea typeface="Montserrat"/>
                <a:cs typeface="Montserrat"/>
                <a:sym typeface="Montserrat"/>
                <a:hlinkClick r:id="rId6"/>
              </a:rPr>
              <a:t>code.visualstudio.com</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2"/>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300" name="Google Shape;300;p32"/>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Visual Studio Code</a:t>
            </a:r>
            <a:endParaRPr sz="3600">
              <a:latin typeface="Montserrat"/>
              <a:ea typeface="Montserrat"/>
              <a:cs typeface="Montserrat"/>
              <a:sym typeface="Montserrat"/>
            </a:endParaRPr>
          </a:p>
        </p:txBody>
      </p:sp>
      <p:pic>
        <p:nvPicPr>
          <p:cNvPr id="301" name="Google Shape;301;p32"/>
          <p:cNvPicPr preferRelativeResize="0"/>
          <p:nvPr/>
        </p:nvPicPr>
        <p:blipFill rotWithShape="1">
          <a:blip r:embed="rId4">
            <a:alphaModFix/>
          </a:blip>
          <a:srcRect b="0" l="0" r="0" t="0"/>
          <a:stretch/>
        </p:blipFill>
        <p:spPr>
          <a:xfrm>
            <a:off x="1289188" y="3223675"/>
            <a:ext cx="1671475" cy="1671475"/>
          </a:xfrm>
          <a:prstGeom prst="rect">
            <a:avLst/>
          </a:prstGeom>
          <a:noFill/>
          <a:ln>
            <a:noFill/>
          </a:ln>
        </p:spPr>
      </p:pic>
      <p:pic>
        <p:nvPicPr>
          <p:cNvPr id="302" name="Google Shape;302;p32"/>
          <p:cNvPicPr preferRelativeResize="0"/>
          <p:nvPr/>
        </p:nvPicPr>
        <p:blipFill>
          <a:blip r:embed="rId5">
            <a:alphaModFix/>
          </a:blip>
          <a:stretch>
            <a:fillRect/>
          </a:stretch>
        </p:blipFill>
        <p:spPr>
          <a:xfrm>
            <a:off x="5163187" y="2254824"/>
            <a:ext cx="1865626" cy="1220425"/>
          </a:xfrm>
          <a:prstGeom prst="rect">
            <a:avLst/>
          </a:prstGeom>
          <a:noFill/>
          <a:ln>
            <a:noFill/>
          </a:ln>
        </p:spPr>
      </p:pic>
      <p:pic>
        <p:nvPicPr>
          <p:cNvPr id="303" name="Google Shape;303;p32"/>
          <p:cNvPicPr preferRelativeResize="0"/>
          <p:nvPr/>
        </p:nvPicPr>
        <p:blipFill>
          <a:blip r:embed="rId6">
            <a:alphaModFix/>
          </a:blip>
          <a:stretch>
            <a:fillRect/>
          </a:stretch>
        </p:blipFill>
        <p:spPr>
          <a:xfrm>
            <a:off x="9158288" y="1880388"/>
            <a:ext cx="1671475" cy="1671475"/>
          </a:xfrm>
          <a:prstGeom prst="rect">
            <a:avLst/>
          </a:prstGeom>
          <a:noFill/>
          <a:ln>
            <a:noFill/>
          </a:ln>
        </p:spPr>
      </p:pic>
      <p:grpSp>
        <p:nvGrpSpPr>
          <p:cNvPr id="304" name="Google Shape;304;p32"/>
          <p:cNvGrpSpPr/>
          <p:nvPr/>
        </p:nvGrpSpPr>
        <p:grpSpPr>
          <a:xfrm>
            <a:off x="2603687" y="2550090"/>
            <a:ext cx="2120388" cy="1316860"/>
            <a:chOff x="2603687" y="2550090"/>
            <a:chExt cx="2120388" cy="1316860"/>
          </a:xfrm>
        </p:grpSpPr>
        <p:cxnSp>
          <p:nvCxnSpPr>
            <p:cNvPr id="305" name="Google Shape;305;p32"/>
            <p:cNvCxnSpPr/>
            <p:nvPr/>
          </p:nvCxnSpPr>
          <p:spPr>
            <a:xfrm flipH="1" rot="10800000">
              <a:off x="2795375" y="3028450"/>
              <a:ext cx="1928700" cy="838500"/>
            </a:xfrm>
            <a:prstGeom prst="straightConnector1">
              <a:avLst/>
            </a:prstGeom>
            <a:noFill/>
            <a:ln cap="flat" cmpd="sng" w="28575">
              <a:solidFill>
                <a:schemeClr val="dk2"/>
              </a:solidFill>
              <a:prstDash val="solid"/>
              <a:round/>
              <a:headEnd len="med" w="med" type="none"/>
              <a:tailEnd len="med" w="med" type="triangle"/>
            </a:ln>
          </p:spPr>
        </p:cxnSp>
        <p:sp>
          <p:nvSpPr>
            <p:cNvPr id="306" name="Google Shape;306;p32"/>
            <p:cNvSpPr txBox="1"/>
            <p:nvPr/>
          </p:nvSpPr>
          <p:spPr>
            <a:xfrm rot="-1403963">
              <a:off x="2636912" y="2897835"/>
              <a:ext cx="1865850" cy="55401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Instruções</a:t>
              </a:r>
              <a:endParaRPr sz="2200">
                <a:solidFill>
                  <a:schemeClr val="dk1"/>
                </a:solidFill>
                <a:latin typeface="Montserrat Medium"/>
                <a:ea typeface="Montserrat Medium"/>
                <a:cs typeface="Montserrat Medium"/>
                <a:sym typeface="Montserrat Medium"/>
              </a:endParaRPr>
            </a:p>
          </p:txBody>
        </p:sp>
      </p:grpSp>
      <p:grpSp>
        <p:nvGrpSpPr>
          <p:cNvPr id="307" name="Google Shape;307;p32"/>
          <p:cNvGrpSpPr/>
          <p:nvPr/>
        </p:nvGrpSpPr>
        <p:grpSpPr>
          <a:xfrm>
            <a:off x="7155890" y="2245307"/>
            <a:ext cx="2087363" cy="585600"/>
            <a:chOff x="7155890" y="2245307"/>
            <a:chExt cx="2087363" cy="585600"/>
          </a:xfrm>
        </p:grpSpPr>
        <p:cxnSp>
          <p:nvCxnSpPr>
            <p:cNvPr id="308" name="Google Shape;308;p32"/>
            <p:cNvCxnSpPr/>
            <p:nvPr/>
          </p:nvCxnSpPr>
          <p:spPr>
            <a:xfrm>
              <a:off x="7166653" y="2766245"/>
              <a:ext cx="2076600" cy="0"/>
            </a:xfrm>
            <a:prstGeom prst="straightConnector1">
              <a:avLst/>
            </a:prstGeom>
            <a:noFill/>
            <a:ln cap="flat" cmpd="sng" w="28575">
              <a:solidFill>
                <a:schemeClr val="dk2"/>
              </a:solidFill>
              <a:prstDash val="solid"/>
              <a:round/>
              <a:headEnd len="med" w="med" type="none"/>
              <a:tailEnd len="med" w="med" type="triangle"/>
            </a:ln>
          </p:spPr>
        </p:cxnSp>
        <p:sp>
          <p:nvSpPr>
            <p:cNvPr id="309" name="Google Shape;309;p32"/>
            <p:cNvSpPr txBox="1"/>
            <p:nvPr/>
          </p:nvSpPr>
          <p:spPr>
            <a:xfrm rot="58589">
              <a:off x="7160555" y="2261166"/>
              <a:ext cx="1865971" cy="55388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Instruções</a:t>
              </a:r>
              <a:endParaRPr sz="2200">
                <a:solidFill>
                  <a:schemeClr val="dk1"/>
                </a:solidFill>
                <a:latin typeface="Montserrat Medium"/>
                <a:ea typeface="Montserrat Medium"/>
                <a:cs typeface="Montserrat Medium"/>
                <a:sym typeface="Montserrat Medium"/>
              </a:endParaRPr>
            </a:p>
          </p:txBody>
        </p:sp>
      </p:grpSp>
      <p:pic>
        <p:nvPicPr>
          <p:cNvPr id="310" name="Google Shape;310;p32"/>
          <p:cNvPicPr preferRelativeResize="0"/>
          <p:nvPr/>
        </p:nvPicPr>
        <p:blipFill>
          <a:blip r:embed="rId7">
            <a:alphaModFix/>
          </a:blip>
          <a:stretch>
            <a:fillRect/>
          </a:stretch>
        </p:blipFill>
        <p:spPr>
          <a:xfrm>
            <a:off x="5019825" y="4224000"/>
            <a:ext cx="2152325" cy="2152325"/>
          </a:xfrm>
          <a:prstGeom prst="rect">
            <a:avLst/>
          </a:prstGeom>
          <a:noFill/>
          <a:ln>
            <a:noFill/>
          </a:ln>
        </p:spPr>
      </p:pic>
      <p:grpSp>
        <p:nvGrpSpPr>
          <p:cNvPr id="311" name="Google Shape;311;p32"/>
          <p:cNvGrpSpPr/>
          <p:nvPr/>
        </p:nvGrpSpPr>
        <p:grpSpPr>
          <a:xfrm>
            <a:off x="7379900" y="3568775"/>
            <a:ext cx="2226900" cy="1599332"/>
            <a:chOff x="7379900" y="3568775"/>
            <a:chExt cx="2226900" cy="1599332"/>
          </a:xfrm>
        </p:grpSpPr>
        <p:cxnSp>
          <p:nvCxnSpPr>
            <p:cNvPr id="312" name="Google Shape;312;p32"/>
            <p:cNvCxnSpPr/>
            <p:nvPr/>
          </p:nvCxnSpPr>
          <p:spPr>
            <a:xfrm flipH="1">
              <a:off x="7379900" y="3568775"/>
              <a:ext cx="2226900" cy="1407000"/>
            </a:xfrm>
            <a:prstGeom prst="straightConnector1">
              <a:avLst/>
            </a:prstGeom>
            <a:noFill/>
            <a:ln cap="flat" cmpd="sng" w="28575">
              <a:solidFill>
                <a:schemeClr val="dk2"/>
              </a:solidFill>
              <a:prstDash val="solid"/>
              <a:round/>
              <a:headEnd len="med" w="med" type="none"/>
              <a:tailEnd len="med" w="med" type="triangle"/>
            </a:ln>
          </p:spPr>
        </p:cxnSp>
        <p:sp>
          <p:nvSpPr>
            <p:cNvPr id="313" name="Google Shape;313;p32"/>
            <p:cNvSpPr txBox="1"/>
            <p:nvPr/>
          </p:nvSpPr>
          <p:spPr>
            <a:xfrm rot="-2011900">
              <a:off x="7739841" y="4144991"/>
              <a:ext cx="1866046" cy="55373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Resposta</a:t>
              </a:r>
              <a:endParaRPr sz="2200">
                <a:solidFill>
                  <a:schemeClr val="dk1"/>
                </a:solidFill>
                <a:latin typeface="Montserrat Medium"/>
                <a:ea typeface="Montserrat Medium"/>
                <a:cs typeface="Montserrat Medium"/>
                <a:sym typeface="Montserrat Medium"/>
              </a:endParaRPr>
            </a:p>
          </p:txBody>
        </p:sp>
      </p:grpSp>
      <p:grpSp>
        <p:nvGrpSpPr>
          <p:cNvPr id="314" name="Google Shape;314;p32"/>
          <p:cNvGrpSpPr/>
          <p:nvPr/>
        </p:nvGrpSpPr>
        <p:grpSpPr>
          <a:xfrm>
            <a:off x="2860600" y="4379400"/>
            <a:ext cx="2329500" cy="1075649"/>
            <a:chOff x="2860600" y="4379400"/>
            <a:chExt cx="2329500" cy="1075649"/>
          </a:xfrm>
        </p:grpSpPr>
        <p:cxnSp>
          <p:nvCxnSpPr>
            <p:cNvPr id="315" name="Google Shape;315;p32"/>
            <p:cNvCxnSpPr/>
            <p:nvPr/>
          </p:nvCxnSpPr>
          <p:spPr>
            <a:xfrm rot="10800000">
              <a:off x="2860600" y="4379400"/>
              <a:ext cx="2329500" cy="605700"/>
            </a:xfrm>
            <a:prstGeom prst="straightConnector1">
              <a:avLst/>
            </a:prstGeom>
            <a:noFill/>
            <a:ln cap="flat" cmpd="sng" w="28575">
              <a:solidFill>
                <a:schemeClr val="dk2"/>
              </a:solidFill>
              <a:prstDash val="solid"/>
              <a:round/>
              <a:headEnd len="med" w="med" type="none"/>
              <a:tailEnd len="med" w="med" type="triangle"/>
            </a:ln>
          </p:spPr>
        </p:cxnSp>
        <p:sp>
          <p:nvSpPr>
            <p:cNvPr id="316" name="Google Shape;316;p32"/>
            <p:cNvSpPr txBox="1"/>
            <p:nvPr/>
          </p:nvSpPr>
          <p:spPr>
            <a:xfrm rot="832703">
              <a:off x="2962108" y="4662307"/>
              <a:ext cx="2059936" cy="55378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Visualização</a:t>
              </a:r>
              <a:endParaRPr sz="2200">
                <a:solidFill>
                  <a:schemeClr val="dk1"/>
                </a:solidFill>
                <a:latin typeface="Montserrat Medium"/>
                <a:ea typeface="Montserrat Medium"/>
                <a:cs typeface="Montserrat Medium"/>
                <a:sym typeface="Montserrat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3"/>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323" name="Google Shape;323;p33"/>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Visual Studio Code</a:t>
            </a:r>
            <a:endParaRPr sz="3600">
              <a:latin typeface="Montserrat"/>
              <a:ea typeface="Montserrat"/>
              <a:cs typeface="Montserrat"/>
              <a:sym typeface="Montserrat"/>
            </a:endParaRPr>
          </a:p>
        </p:txBody>
      </p:sp>
      <p:pic>
        <p:nvPicPr>
          <p:cNvPr id="324" name="Google Shape;324;p33"/>
          <p:cNvPicPr preferRelativeResize="0"/>
          <p:nvPr/>
        </p:nvPicPr>
        <p:blipFill rotWithShape="1">
          <a:blip r:embed="rId4">
            <a:alphaModFix/>
          </a:blip>
          <a:srcRect b="0" l="0" r="0" t="0"/>
          <a:stretch/>
        </p:blipFill>
        <p:spPr>
          <a:xfrm>
            <a:off x="1289188" y="3223675"/>
            <a:ext cx="1671475" cy="1671475"/>
          </a:xfrm>
          <a:prstGeom prst="rect">
            <a:avLst/>
          </a:prstGeom>
          <a:noFill/>
          <a:ln>
            <a:noFill/>
          </a:ln>
        </p:spPr>
      </p:pic>
      <p:pic>
        <p:nvPicPr>
          <p:cNvPr id="325" name="Google Shape;325;p33"/>
          <p:cNvPicPr preferRelativeResize="0"/>
          <p:nvPr/>
        </p:nvPicPr>
        <p:blipFill rotWithShape="1">
          <a:blip r:embed="rId5">
            <a:alphaModFix/>
          </a:blip>
          <a:srcRect b="0" l="0" r="0" t="0"/>
          <a:stretch/>
        </p:blipFill>
        <p:spPr>
          <a:xfrm>
            <a:off x="4991794" y="2830890"/>
            <a:ext cx="2120401" cy="2105594"/>
          </a:xfrm>
          <a:prstGeom prst="rect">
            <a:avLst/>
          </a:prstGeom>
          <a:noFill/>
          <a:ln>
            <a:noFill/>
          </a:ln>
        </p:spPr>
      </p:pic>
      <p:pic>
        <p:nvPicPr>
          <p:cNvPr id="326" name="Google Shape;326;p33"/>
          <p:cNvPicPr preferRelativeResize="0"/>
          <p:nvPr/>
        </p:nvPicPr>
        <p:blipFill rotWithShape="1">
          <a:blip r:embed="rId6">
            <a:alphaModFix/>
          </a:blip>
          <a:srcRect b="0" l="0" r="0" t="0"/>
          <a:stretch/>
        </p:blipFill>
        <p:spPr>
          <a:xfrm>
            <a:off x="9380123" y="1935775"/>
            <a:ext cx="1525394" cy="1671475"/>
          </a:xfrm>
          <a:prstGeom prst="rect">
            <a:avLst/>
          </a:prstGeom>
          <a:noFill/>
          <a:ln>
            <a:noFill/>
          </a:ln>
        </p:spPr>
      </p:pic>
      <p:grpSp>
        <p:nvGrpSpPr>
          <p:cNvPr id="327" name="Google Shape;327;p33"/>
          <p:cNvGrpSpPr/>
          <p:nvPr/>
        </p:nvGrpSpPr>
        <p:grpSpPr>
          <a:xfrm>
            <a:off x="2603687" y="2550090"/>
            <a:ext cx="2120388" cy="1316860"/>
            <a:chOff x="2603687" y="2550090"/>
            <a:chExt cx="2120388" cy="1316860"/>
          </a:xfrm>
        </p:grpSpPr>
        <p:cxnSp>
          <p:nvCxnSpPr>
            <p:cNvPr id="328" name="Google Shape;328;p33"/>
            <p:cNvCxnSpPr/>
            <p:nvPr/>
          </p:nvCxnSpPr>
          <p:spPr>
            <a:xfrm flipH="1" rot="10800000">
              <a:off x="2795375" y="3028450"/>
              <a:ext cx="1928700" cy="838500"/>
            </a:xfrm>
            <a:prstGeom prst="straightConnector1">
              <a:avLst/>
            </a:prstGeom>
            <a:noFill/>
            <a:ln cap="flat" cmpd="sng" w="28575">
              <a:solidFill>
                <a:schemeClr val="dk2"/>
              </a:solidFill>
              <a:prstDash val="solid"/>
              <a:round/>
              <a:headEnd len="med" w="med" type="none"/>
              <a:tailEnd len="med" w="med" type="triangle"/>
            </a:ln>
          </p:spPr>
        </p:cxnSp>
        <p:sp>
          <p:nvSpPr>
            <p:cNvPr id="329" name="Google Shape;329;p33"/>
            <p:cNvSpPr txBox="1"/>
            <p:nvPr/>
          </p:nvSpPr>
          <p:spPr>
            <a:xfrm rot="-1403963">
              <a:off x="2636912" y="2897835"/>
              <a:ext cx="1865850" cy="55401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Instruções</a:t>
              </a:r>
              <a:endParaRPr sz="2200">
                <a:solidFill>
                  <a:schemeClr val="dk1"/>
                </a:solidFill>
                <a:latin typeface="Montserrat Medium"/>
                <a:ea typeface="Montserrat Medium"/>
                <a:cs typeface="Montserrat Medium"/>
                <a:sym typeface="Montserrat Medium"/>
              </a:endParaRPr>
            </a:p>
          </p:txBody>
        </p:sp>
      </p:grpSp>
      <p:grpSp>
        <p:nvGrpSpPr>
          <p:cNvPr id="330" name="Google Shape;330;p33"/>
          <p:cNvGrpSpPr/>
          <p:nvPr/>
        </p:nvGrpSpPr>
        <p:grpSpPr>
          <a:xfrm>
            <a:off x="7155890" y="2245307"/>
            <a:ext cx="2087363" cy="585600"/>
            <a:chOff x="7155890" y="2245307"/>
            <a:chExt cx="2087363" cy="585600"/>
          </a:xfrm>
        </p:grpSpPr>
        <p:cxnSp>
          <p:nvCxnSpPr>
            <p:cNvPr id="331" name="Google Shape;331;p33"/>
            <p:cNvCxnSpPr/>
            <p:nvPr/>
          </p:nvCxnSpPr>
          <p:spPr>
            <a:xfrm>
              <a:off x="7166653" y="2766245"/>
              <a:ext cx="2076600" cy="0"/>
            </a:xfrm>
            <a:prstGeom prst="straightConnector1">
              <a:avLst/>
            </a:prstGeom>
            <a:noFill/>
            <a:ln cap="flat" cmpd="sng" w="28575">
              <a:solidFill>
                <a:schemeClr val="dk2"/>
              </a:solidFill>
              <a:prstDash val="solid"/>
              <a:round/>
              <a:headEnd len="med" w="med" type="none"/>
              <a:tailEnd len="med" w="med" type="triangle"/>
            </a:ln>
          </p:spPr>
        </p:cxnSp>
        <p:sp>
          <p:nvSpPr>
            <p:cNvPr id="332" name="Google Shape;332;p33"/>
            <p:cNvSpPr txBox="1"/>
            <p:nvPr/>
          </p:nvSpPr>
          <p:spPr>
            <a:xfrm rot="58589">
              <a:off x="7160555" y="2261166"/>
              <a:ext cx="1865971" cy="55388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Instruções</a:t>
              </a:r>
              <a:endParaRPr sz="2200">
                <a:solidFill>
                  <a:schemeClr val="dk1"/>
                </a:solidFill>
                <a:latin typeface="Montserrat Medium"/>
                <a:ea typeface="Montserrat Medium"/>
                <a:cs typeface="Montserrat Medium"/>
                <a:sym typeface="Montserrat Medium"/>
              </a:endParaRPr>
            </a:p>
          </p:txBody>
        </p:sp>
      </p:grpSp>
      <p:grpSp>
        <p:nvGrpSpPr>
          <p:cNvPr id="333" name="Google Shape;333;p33"/>
          <p:cNvGrpSpPr/>
          <p:nvPr/>
        </p:nvGrpSpPr>
        <p:grpSpPr>
          <a:xfrm>
            <a:off x="7379900" y="3568775"/>
            <a:ext cx="2226900" cy="1599332"/>
            <a:chOff x="7379900" y="3568775"/>
            <a:chExt cx="2226900" cy="1599332"/>
          </a:xfrm>
        </p:grpSpPr>
        <p:cxnSp>
          <p:nvCxnSpPr>
            <p:cNvPr id="334" name="Google Shape;334;p33"/>
            <p:cNvCxnSpPr/>
            <p:nvPr/>
          </p:nvCxnSpPr>
          <p:spPr>
            <a:xfrm flipH="1">
              <a:off x="7379900" y="3568775"/>
              <a:ext cx="2226900" cy="1407000"/>
            </a:xfrm>
            <a:prstGeom prst="straightConnector1">
              <a:avLst/>
            </a:prstGeom>
            <a:noFill/>
            <a:ln cap="flat" cmpd="sng" w="28575">
              <a:solidFill>
                <a:schemeClr val="dk2"/>
              </a:solidFill>
              <a:prstDash val="solid"/>
              <a:round/>
              <a:headEnd len="med" w="med" type="none"/>
              <a:tailEnd len="med" w="med" type="triangle"/>
            </a:ln>
          </p:spPr>
        </p:cxnSp>
        <p:sp>
          <p:nvSpPr>
            <p:cNvPr id="335" name="Google Shape;335;p33"/>
            <p:cNvSpPr txBox="1"/>
            <p:nvPr/>
          </p:nvSpPr>
          <p:spPr>
            <a:xfrm rot="-2011900">
              <a:off x="7739841" y="4144991"/>
              <a:ext cx="1866046" cy="55373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Resposta</a:t>
              </a:r>
              <a:endParaRPr sz="2200">
                <a:solidFill>
                  <a:schemeClr val="dk1"/>
                </a:solidFill>
                <a:latin typeface="Montserrat Medium"/>
                <a:ea typeface="Montserrat Medium"/>
                <a:cs typeface="Montserrat Medium"/>
                <a:sym typeface="Montserrat Medium"/>
              </a:endParaRPr>
            </a:p>
          </p:txBody>
        </p:sp>
      </p:grpSp>
      <p:grpSp>
        <p:nvGrpSpPr>
          <p:cNvPr id="336" name="Google Shape;336;p33"/>
          <p:cNvGrpSpPr/>
          <p:nvPr/>
        </p:nvGrpSpPr>
        <p:grpSpPr>
          <a:xfrm>
            <a:off x="2860600" y="4379400"/>
            <a:ext cx="2329500" cy="1075649"/>
            <a:chOff x="2860600" y="4379400"/>
            <a:chExt cx="2329500" cy="1075649"/>
          </a:xfrm>
        </p:grpSpPr>
        <p:cxnSp>
          <p:nvCxnSpPr>
            <p:cNvPr id="337" name="Google Shape;337;p33"/>
            <p:cNvCxnSpPr/>
            <p:nvPr/>
          </p:nvCxnSpPr>
          <p:spPr>
            <a:xfrm rot="10800000">
              <a:off x="2860600" y="4379400"/>
              <a:ext cx="2329500" cy="605700"/>
            </a:xfrm>
            <a:prstGeom prst="straightConnector1">
              <a:avLst/>
            </a:prstGeom>
            <a:noFill/>
            <a:ln cap="flat" cmpd="sng" w="28575">
              <a:solidFill>
                <a:schemeClr val="dk2"/>
              </a:solidFill>
              <a:prstDash val="solid"/>
              <a:round/>
              <a:headEnd len="med" w="med" type="none"/>
              <a:tailEnd len="med" w="med" type="triangle"/>
            </a:ln>
          </p:spPr>
        </p:cxnSp>
        <p:sp>
          <p:nvSpPr>
            <p:cNvPr id="338" name="Google Shape;338;p33"/>
            <p:cNvSpPr txBox="1"/>
            <p:nvPr/>
          </p:nvSpPr>
          <p:spPr>
            <a:xfrm rot="832703">
              <a:off x="2962108" y="4662307"/>
              <a:ext cx="2059936" cy="55378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Visualização</a:t>
              </a:r>
              <a:endParaRPr sz="2200">
                <a:solidFill>
                  <a:schemeClr val="dk1"/>
                </a:solidFill>
                <a:latin typeface="Montserrat Medium"/>
                <a:ea typeface="Montserrat Medium"/>
                <a:cs typeface="Montserrat Medium"/>
                <a:sym typeface="Montserrat Medium"/>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6"/>
          <p:cNvPicPr preferRelativeResize="0"/>
          <p:nvPr/>
        </p:nvPicPr>
        <p:blipFill rotWithShape="1">
          <a:blip r:embed="rId3">
            <a:alphaModFix/>
          </a:blip>
          <a:srcRect b="0" l="0" r="0" t="0"/>
          <a:stretch/>
        </p:blipFill>
        <p:spPr>
          <a:xfrm>
            <a:off x="394067" y="832000"/>
            <a:ext cx="655433" cy="655433"/>
          </a:xfrm>
          <a:prstGeom prst="rect">
            <a:avLst/>
          </a:prstGeom>
          <a:noFill/>
          <a:ln>
            <a:noFill/>
          </a:ln>
        </p:spPr>
      </p:pic>
      <p:sp>
        <p:nvSpPr>
          <p:cNvPr id="66" name="Google Shape;66;p16"/>
          <p:cNvSpPr txBox="1"/>
          <p:nvPr/>
        </p:nvSpPr>
        <p:spPr>
          <a:xfrm>
            <a:off x="1183733" y="806317"/>
            <a:ext cx="4837500" cy="706800"/>
          </a:xfrm>
          <a:prstGeom prst="rect">
            <a:avLst/>
          </a:prstGeom>
          <a:noFill/>
          <a:ln>
            <a:noFill/>
          </a:ln>
        </p:spPr>
        <p:txBody>
          <a:bodyPr anchorCtr="0" anchor="ctr" bIns="60925" lIns="121900" spcFirstLastPara="1" rIns="121900" wrap="square" tIns="60925">
            <a:normAutofit/>
          </a:bodyPr>
          <a:lstStyle/>
          <a:p>
            <a:pPr indent="0" lvl="0" marL="0" rtl="0" algn="l">
              <a:lnSpc>
                <a:spcPct val="70000"/>
              </a:lnSpc>
              <a:spcBef>
                <a:spcPts val="0"/>
              </a:spcBef>
              <a:spcAft>
                <a:spcPts val="0"/>
              </a:spcAft>
              <a:buNone/>
            </a:pPr>
            <a:r>
              <a:rPr lang="en-US" sz="4300">
                <a:latin typeface="Montserrat"/>
                <a:ea typeface="Montserrat"/>
                <a:cs typeface="Montserrat"/>
                <a:sym typeface="Montserrat"/>
              </a:rPr>
              <a:t>Quem</a:t>
            </a:r>
            <a:endParaRPr sz="4300">
              <a:solidFill>
                <a:srgbClr val="000000"/>
              </a:solidFill>
              <a:latin typeface="Montserrat"/>
              <a:ea typeface="Montserrat"/>
              <a:cs typeface="Montserrat"/>
              <a:sym typeface="Montserrat"/>
            </a:endParaRPr>
          </a:p>
        </p:txBody>
      </p:sp>
      <p:grpSp>
        <p:nvGrpSpPr>
          <p:cNvPr id="67" name="Google Shape;67;p16"/>
          <p:cNvGrpSpPr/>
          <p:nvPr/>
        </p:nvGrpSpPr>
        <p:grpSpPr>
          <a:xfrm>
            <a:off x="517294" y="1750994"/>
            <a:ext cx="5197503" cy="563186"/>
            <a:chOff x="1188100" y="1677988"/>
            <a:chExt cx="3898225" cy="422400"/>
          </a:xfrm>
        </p:grpSpPr>
        <p:pic>
          <p:nvPicPr>
            <p:cNvPr id="68" name="Google Shape;68;p16"/>
            <p:cNvPicPr preferRelativeResize="0"/>
            <p:nvPr/>
          </p:nvPicPr>
          <p:blipFill rotWithShape="1">
            <a:blip r:embed="rId3">
              <a:alphaModFix/>
            </a:blip>
            <a:srcRect b="0" l="0" r="0" t="0"/>
            <a:stretch/>
          </p:blipFill>
          <p:spPr>
            <a:xfrm>
              <a:off x="1188100" y="1751038"/>
              <a:ext cx="276325" cy="276325"/>
            </a:xfrm>
            <a:prstGeom prst="rect">
              <a:avLst/>
            </a:prstGeom>
            <a:noFill/>
            <a:ln>
              <a:noFill/>
            </a:ln>
          </p:spPr>
        </p:pic>
        <p:sp>
          <p:nvSpPr>
            <p:cNvPr id="69" name="Google Shape;69;p16"/>
            <p:cNvSpPr txBox="1"/>
            <p:nvPr/>
          </p:nvSpPr>
          <p:spPr>
            <a:xfrm>
              <a:off x="1464425" y="1677988"/>
              <a:ext cx="3621900" cy="422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400">
                  <a:solidFill>
                    <a:schemeClr val="dk2"/>
                  </a:solidFill>
                  <a:latin typeface="Montserrat"/>
                  <a:ea typeface="Montserrat"/>
                  <a:cs typeface="Montserrat"/>
                  <a:sym typeface="Montserrat"/>
                </a:rPr>
                <a:t>Teodoro “Téo” Calvo</a:t>
              </a:r>
              <a:endParaRPr b="1" sz="2400">
                <a:solidFill>
                  <a:schemeClr val="dk2"/>
                </a:solidFill>
                <a:latin typeface="Montserrat"/>
                <a:ea typeface="Montserrat"/>
                <a:cs typeface="Montserrat"/>
                <a:sym typeface="Montserrat"/>
              </a:endParaRPr>
            </a:p>
          </p:txBody>
        </p:sp>
      </p:grpSp>
      <p:grpSp>
        <p:nvGrpSpPr>
          <p:cNvPr id="70" name="Google Shape;70;p16"/>
          <p:cNvGrpSpPr/>
          <p:nvPr/>
        </p:nvGrpSpPr>
        <p:grpSpPr>
          <a:xfrm>
            <a:off x="517294" y="2547359"/>
            <a:ext cx="6706266" cy="563186"/>
            <a:chOff x="1188100" y="2232825"/>
            <a:chExt cx="5029825" cy="422400"/>
          </a:xfrm>
        </p:grpSpPr>
        <p:pic>
          <p:nvPicPr>
            <p:cNvPr id="71" name="Google Shape;71;p16"/>
            <p:cNvPicPr preferRelativeResize="0"/>
            <p:nvPr/>
          </p:nvPicPr>
          <p:blipFill rotWithShape="1">
            <a:blip r:embed="rId3">
              <a:alphaModFix/>
            </a:blip>
            <a:srcRect b="0" l="0" r="0" t="0"/>
            <a:stretch/>
          </p:blipFill>
          <p:spPr>
            <a:xfrm>
              <a:off x="1188100" y="2305863"/>
              <a:ext cx="276325" cy="276325"/>
            </a:xfrm>
            <a:prstGeom prst="rect">
              <a:avLst/>
            </a:prstGeom>
            <a:noFill/>
            <a:ln>
              <a:noFill/>
            </a:ln>
          </p:spPr>
        </p:pic>
        <p:sp>
          <p:nvSpPr>
            <p:cNvPr id="72" name="Google Shape;72;p16"/>
            <p:cNvSpPr txBox="1"/>
            <p:nvPr/>
          </p:nvSpPr>
          <p:spPr>
            <a:xfrm>
              <a:off x="1464425" y="2232825"/>
              <a:ext cx="4753500" cy="422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400">
                  <a:solidFill>
                    <a:schemeClr val="dk2"/>
                  </a:solidFill>
                  <a:latin typeface="Montserrat"/>
                  <a:ea typeface="Montserrat"/>
                  <a:cs typeface="Montserrat"/>
                  <a:sym typeface="Montserrat"/>
                </a:rPr>
                <a:t>Bacharel em Estatística - FCT UNESP</a:t>
              </a:r>
              <a:endParaRPr sz="2400">
                <a:solidFill>
                  <a:schemeClr val="dk2"/>
                </a:solidFill>
                <a:latin typeface="Montserrat"/>
                <a:ea typeface="Montserrat"/>
                <a:cs typeface="Montserrat"/>
                <a:sym typeface="Montserrat"/>
              </a:endParaRPr>
            </a:p>
          </p:txBody>
        </p:sp>
      </p:grpSp>
      <p:grpSp>
        <p:nvGrpSpPr>
          <p:cNvPr id="73" name="Google Shape;73;p16"/>
          <p:cNvGrpSpPr/>
          <p:nvPr/>
        </p:nvGrpSpPr>
        <p:grpSpPr>
          <a:xfrm>
            <a:off x="517294" y="3343724"/>
            <a:ext cx="8509021" cy="563186"/>
            <a:chOff x="1188100" y="2787650"/>
            <a:chExt cx="6381925" cy="422400"/>
          </a:xfrm>
        </p:grpSpPr>
        <p:pic>
          <p:nvPicPr>
            <p:cNvPr id="74" name="Google Shape;74;p16"/>
            <p:cNvPicPr preferRelativeResize="0"/>
            <p:nvPr/>
          </p:nvPicPr>
          <p:blipFill rotWithShape="1">
            <a:blip r:embed="rId3">
              <a:alphaModFix/>
            </a:blip>
            <a:srcRect b="0" l="0" r="0" t="0"/>
            <a:stretch/>
          </p:blipFill>
          <p:spPr>
            <a:xfrm>
              <a:off x="1188100" y="2860688"/>
              <a:ext cx="276325" cy="276325"/>
            </a:xfrm>
            <a:prstGeom prst="rect">
              <a:avLst/>
            </a:prstGeom>
            <a:noFill/>
            <a:ln>
              <a:noFill/>
            </a:ln>
          </p:spPr>
        </p:pic>
        <p:sp>
          <p:nvSpPr>
            <p:cNvPr id="75" name="Google Shape;75;p16"/>
            <p:cNvSpPr txBox="1"/>
            <p:nvPr/>
          </p:nvSpPr>
          <p:spPr>
            <a:xfrm>
              <a:off x="1464425" y="2787650"/>
              <a:ext cx="6105600" cy="422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400">
                  <a:solidFill>
                    <a:schemeClr val="dk2"/>
                  </a:solidFill>
                  <a:latin typeface="Montserrat"/>
                  <a:ea typeface="Montserrat"/>
                  <a:cs typeface="Montserrat"/>
                  <a:sym typeface="Montserrat"/>
                </a:rPr>
                <a:t>Especialista em Big Data &amp; Data Science - UFPR</a:t>
              </a:r>
              <a:endParaRPr sz="2400">
                <a:solidFill>
                  <a:schemeClr val="dk2"/>
                </a:solidFill>
                <a:latin typeface="Montserrat"/>
                <a:ea typeface="Montserrat"/>
                <a:cs typeface="Montserrat"/>
                <a:sym typeface="Montserrat"/>
              </a:endParaRPr>
            </a:p>
          </p:txBody>
        </p:sp>
      </p:grpSp>
      <p:grpSp>
        <p:nvGrpSpPr>
          <p:cNvPr id="76" name="Google Shape;76;p16"/>
          <p:cNvGrpSpPr/>
          <p:nvPr/>
        </p:nvGrpSpPr>
        <p:grpSpPr>
          <a:xfrm>
            <a:off x="517292" y="4140089"/>
            <a:ext cx="8509021" cy="563186"/>
            <a:chOff x="1244325" y="3342475"/>
            <a:chExt cx="6381925" cy="422400"/>
          </a:xfrm>
        </p:grpSpPr>
        <p:pic>
          <p:nvPicPr>
            <p:cNvPr id="77" name="Google Shape;77;p16"/>
            <p:cNvPicPr preferRelativeResize="0"/>
            <p:nvPr/>
          </p:nvPicPr>
          <p:blipFill rotWithShape="1">
            <a:blip r:embed="rId3">
              <a:alphaModFix/>
            </a:blip>
            <a:srcRect b="0" l="0" r="0" t="0"/>
            <a:stretch/>
          </p:blipFill>
          <p:spPr>
            <a:xfrm>
              <a:off x="1244325" y="3415513"/>
              <a:ext cx="276325" cy="276325"/>
            </a:xfrm>
            <a:prstGeom prst="rect">
              <a:avLst/>
            </a:prstGeom>
            <a:noFill/>
            <a:ln>
              <a:noFill/>
            </a:ln>
          </p:spPr>
        </p:pic>
        <p:sp>
          <p:nvSpPr>
            <p:cNvPr id="78" name="Google Shape;78;p16"/>
            <p:cNvSpPr txBox="1"/>
            <p:nvPr/>
          </p:nvSpPr>
          <p:spPr>
            <a:xfrm>
              <a:off x="1520650" y="3342475"/>
              <a:ext cx="6105600" cy="422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400">
                  <a:solidFill>
                    <a:schemeClr val="dk2"/>
                  </a:solidFill>
                  <a:latin typeface="Montserrat"/>
                  <a:ea typeface="Montserrat"/>
                  <a:cs typeface="Montserrat"/>
                  <a:sym typeface="Montserrat"/>
                </a:rPr>
                <a:t>Streamer - Twitch</a:t>
              </a:r>
              <a:endParaRPr sz="2400">
                <a:solidFill>
                  <a:schemeClr val="dk2"/>
                </a:solidFill>
                <a:latin typeface="Montserrat"/>
                <a:ea typeface="Montserrat"/>
                <a:cs typeface="Montserrat"/>
                <a:sym typeface="Montserrat"/>
              </a:endParaRPr>
            </a:p>
          </p:txBody>
        </p:sp>
      </p:grpSp>
      <p:grpSp>
        <p:nvGrpSpPr>
          <p:cNvPr id="79" name="Google Shape;79;p16"/>
          <p:cNvGrpSpPr/>
          <p:nvPr/>
        </p:nvGrpSpPr>
        <p:grpSpPr>
          <a:xfrm>
            <a:off x="517292" y="4936453"/>
            <a:ext cx="8509021" cy="563186"/>
            <a:chOff x="1244325" y="3897300"/>
            <a:chExt cx="6381925" cy="422400"/>
          </a:xfrm>
        </p:grpSpPr>
        <p:pic>
          <p:nvPicPr>
            <p:cNvPr id="80" name="Google Shape;80;p16"/>
            <p:cNvPicPr preferRelativeResize="0"/>
            <p:nvPr/>
          </p:nvPicPr>
          <p:blipFill rotWithShape="1">
            <a:blip r:embed="rId3">
              <a:alphaModFix/>
            </a:blip>
            <a:srcRect b="0" l="0" r="0" t="0"/>
            <a:stretch/>
          </p:blipFill>
          <p:spPr>
            <a:xfrm>
              <a:off x="1244325" y="3970338"/>
              <a:ext cx="276325" cy="276325"/>
            </a:xfrm>
            <a:prstGeom prst="rect">
              <a:avLst/>
            </a:prstGeom>
            <a:noFill/>
            <a:ln>
              <a:noFill/>
            </a:ln>
          </p:spPr>
        </p:pic>
        <p:sp>
          <p:nvSpPr>
            <p:cNvPr id="81" name="Google Shape;81;p16"/>
            <p:cNvSpPr txBox="1"/>
            <p:nvPr/>
          </p:nvSpPr>
          <p:spPr>
            <a:xfrm>
              <a:off x="1520650" y="3897300"/>
              <a:ext cx="6105600" cy="422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400">
                  <a:solidFill>
                    <a:schemeClr val="dk2"/>
                  </a:solidFill>
                  <a:latin typeface="Montserrat"/>
                  <a:ea typeface="Montserrat"/>
                  <a:cs typeface="Montserrat"/>
                  <a:sym typeface="Montserrat"/>
                </a:rPr>
                <a:t>Desenvolvedor Backend - Globo</a:t>
              </a:r>
              <a:endParaRPr sz="2400">
                <a:solidFill>
                  <a:schemeClr val="dk2"/>
                </a:solidFill>
                <a:latin typeface="Montserrat"/>
                <a:ea typeface="Montserrat"/>
                <a:cs typeface="Montserrat"/>
                <a:sym typeface="Montserrat"/>
              </a:endParaRPr>
            </a:p>
          </p:txBody>
        </p:sp>
      </p:grpSp>
      <p:pic>
        <p:nvPicPr>
          <p:cNvPr id="82" name="Google Shape;82;p16"/>
          <p:cNvPicPr preferRelativeResize="0"/>
          <p:nvPr/>
        </p:nvPicPr>
        <p:blipFill>
          <a:blip r:embed="rId4">
            <a:alphaModFix/>
          </a:blip>
          <a:stretch>
            <a:fillRect/>
          </a:stretch>
        </p:blipFill>
        <p:spPr>
          <a:xfrm>
            <a:off x="8681867" y="513400"/>
            <a:ext cx="2878600" cy="2878600"/>
          </a:xfrm>
          <a:prstGeom prst="rect">
            <a:avLst/>
          </a:prstGeom>
          <a:noFill/>
          <a:ln>
            <a:noFill/>
          </a:ln>
        </p:spPr>
      </p:pic>
      <p:grpSp>
        <p:nvGrpSpPr>
          <p:cNvPr id="83" name="Google Shape;83;p16"/>
          <p:cNvGrpSpPr/>
          <p:nvPr/>
        </p:nvGrpSpPr>
        <p:grpSpPr>
          <a:xfrm>
            <a:off x="517294" y="5732818"/>
            <a:ext cx="8509021" cy="563186"/>
            <a:chOff x="1188100" y="4452125"/>
            <a:chExt cx="6381925" cy="422400"/>
          </a:xfrm>
        </p:grpSpPr>
        <p:pic>
          <p:nvPicPr>
            <p:cNvPr id="84" name="Google Shape;84;p16"/>
            <p:cNvPicPr preferRelativeResize="0"/>
            <p:nvPr/>
          </p:nvPicPr>
          <p:blipFill rotWithShape="1">
            <a:blip r:embed="rId3">
              <a:alphaModFix/>
            </a:blip>
            <a:srcRect b="0" l="0" r="0" t="0"/>
            <a:stretch/>
          </p:blipFill>
          <p:spPr>
            <a:xfrm>
              <a:off x="1188100" y="4525163"/>
              <a:ext cx="276325" cy="276325"/>
            </a:xfrm>
            <a:prstGeom prst="rect">
              <a:avLst/>
            </a:prstGeom>
            <a:noFill/>
            <a:ln>
              <a:noFill/>
            </a:ln>
          </p:spPr>
        </p:pic>
        <p:sp>
          <p:nvSpPr>
            <p:cNvPr id="85" name="Google Shape;85;p16"/>
            <p:cNvSpPr txBox="1"/>
            <p:nvPr/>
          </p:nvSpPr>
          <p:spPr>
            <a:xfrm>
              <a:off x="1464425" y="4452125"/>
              <a:ext cx="6105600" cy="422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400">
                  <a:solidFill>
                    <a:schemeClr val="dk2"/>
                  </a:solidFill>
                  <a:latin typeface="Montserrat"/>
                  <a:ea typeface="Montserrat"/>
                  <a:cs typeface="Montserrat"/>
                  <a:sym typeface="Montserrat"/>
                </a:rPr>
                <a:t>Membro e Instrutor - Instituto Aaron Swartz</a:t>
              </a:r>
              <a:endParaRPr sz="2400">
                <a:solidFill>
                  <a:schemeClr val="dk2"/>
                </a:solidFill>
                <a:latin typeface="Montserrat"/>
                <a:ea typeface="Montserrat"/>
                <a:cs typeface="Montserrat"/>
                <a:sym typeface="Montserrat"/>
              </a:endParaRPr>
            </a:p>
          </p:txBody>
        </p:sp>
      </p:grpSp>
      <p:pic>
        <p:nvPicPr>
          <p:cNvPr id="86" name="Google Shape;86;p16"/>
          <p:cNvPicPr preferRelativeResize="0"/>
          <p:nvPr/>
        </p:nvPicPr>
        <p:blipFill rotWithShape="1">
          <a:blip r:embed="rId5">
            <a:alphaModFix/>
          </a:blip>
          <a:srcRect b="56687" l="23274" r="23258" t="0"/>
          <a:stretch/>
        </p:blipFill>
        <p:spPr>
          <a:xfrm>
            <a:off x="10212475" y="6129126"/>
            <a:ext cx="1979524" cy="728875"/>
          </a:xfrm>
          <a:prstGeom prst="rect">
            <a:avLst/>
          </a:prstGeom>
          <a:noFill/>
          <a:ln>
            <a:noFill/>
          </a:ln>
        </p:spPr>
      </p:pic>
      <p:pic>
        <p:nvPicPr>
          <p:cNvPr id="87" name="Google Shape;87;p16"/>
          <p:cNvPicPr preferRelativeResize="0"/>
          <p:nvPr/>
        </p:nvPicPr>
        <p:blipFill rotWithShape="1">
          <a:blip r:embed="rId6">
            <a:alphaModFix/>
          </a:blip>
          <a:srcRect b="7047" l="0" r="0" t="10911"/>
          <a:stretch/>
        </p:blipFill>
        <p:spPr>
          <a:xfrm>
            <a:off x="8481709" y="6129125"/>
            <a:ext cx="1692303" cy="728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4"/>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345" name="Google Shape;345;p34"/>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Visual Studio Code</a:t>
            </a:r>
            <a:endParaRPr sz="3600">
              <a:latin typeface="Montserrat"/>
              <a:ea typeface="Montserrat"/>
              <a:cs typeface="Montserrat"/>
              <a:sym typeface="Montserrat"/>
            </a:endParaRPr>
          </a:p>
        </p:txBody>
      </p:sp>
      <p:pic>
        <p:nvPicPr>
          <p:cNvPr id="346" name="Google Shape;346;p34"/>
          <p:cNvPicPr preferRelativeResize="0"/>
          <p:nvPr/>
        </p:nvPicPr>
        <p:blipFill rotWithShape="1">
          <a:blip r:embed="rId4">
            <a:alphaModFix/>
          </a:blip>
          <a:srcRect b="0" l="0" r="0" t="0"/>
          <a:stretch/>
        </p:blipFill>
        <p:spPr>
          <a:xfrm>
            <a:off x="1289188" y="3223675"/>
            <a:ext cx="1671475" cy="1671475"/>
          </a:xfrm>
          <a:prstGeom prst="rect">
            <a:avLst/>
          </a:prstGeom>
          <a:noFill/>
          <a:ln>
            <a:noFill/>
          </a:ln>
        </p:spPr>
      </p:pic>
      <p:pic>
        <p:nvPicPr>
          <p:cNvPr id="347" name="Google Shape;347;p34"/>
          <p:cNvPicPr preferRelativeResize="0"/>
          <p:nvPr/>
        </p:nvPicPr>
        <p:blipFill rotWithShape="1">
          <a:blip r:embed="rId5">
            <a:alphaModFix/>
          </a:blip>
          <a:srcRect b="0" l="0" r="0" t="0"/>
          <a:stretch/>
        </p:blipFill>
        <p:spPr>
          <a:xfrm>
            <a:off x="4991794" y="2830890"/>
            <a:ext cx="2120401" cy="2105594"/>
          </a:xfrm>
          <a:prstGeom prst="rect">
            <a:avLst/>
          </a:prstGeom>
          <a:noFill/>
          <a:ln>
            <a:noFill/>
          </a:ln>
        </p:spPr>
      </p:pic>
      <p:pic>
        <p:nvPicPr>
          <p:cNvPr id="348" name="Google Shape;348;p34"/>
          <p:cNvPicPr preferRelativeResize="0"/>
          <p:nvPr/>
        </p:nvPicPr>
        <p:blipFill rotWithShape="1">
          <a:blip r:embed="rId6">
            <a:alphaModFix/>
          </a:blip>
          <a:srcRect b="0" l="0" r="0" t="0"/>
          <a:stretch/>
        </p:blipFill>
        <p:spPr>
          <a:xfrm>
            <a:off x="9380123" y="1935775"/>
            <a:ext cx="1525394" cy="1671475"/>
          </a:xfrm>
          <a:prstGeom prst="rect">
            <a:avLst/>
          </a:prstGeom>
          <a:noFill/>
          <a:ln>
            <a:noFill/>
          </a:ln>
        </p:spPr>
      </p:pic>
      <p:grpSp>
        <p:nvGrpSpPr>
          <p:cNvPr id="349" name="Google Shape;349;p34"/>
          <p:cNvGrpSpPr/>
          <p:nvPr/>
        </p:nvGrpSpPr>
        <p:grpSpPr>
          <a:xfrm>
            <a:off x="2603687" y="2550090"/>
            <a:ext cx="2120388" cy="1316860"/>
            <a:chOff x="2603687" y="2550090"/>
            <a:chExt cx="2120388" cy="1316860"/>
          </a:xfrm>
        </p:grpSpPr>
        <p:cxnSp>
          <p:nvCxnSpPr>
            <p:cNvPr id="350" name="Google Shape;350;p34"/>
            <p:cNvCxnSpPr/>
            <p:nvPr/>
          </p:nvCxnSpPr>
          <p:spPr>
            <a:xfrm flipH="1" rot="10800000">
              <a:off x="2795375" y="3028450"/>
              <a:ext cx="1928700" cy="838500"/>
            </a:xfrm>
            <a:prstGeom prst="straightConnector1">
              <a:avLst/>
            </a:prstGeom>
            <a:noFill/>
            <a:ln cap="flat" cmpd="sng" w="28575">
              <a:solidFill>
                <a:schemeClr val="dk2"/>
              </a:solidFill>
              <a:prstDash val="solid"/>
              <a:round/>
              <a:headEnd len="med" w="med" type="none"/>
              <a:tailEnd len="med" w="med" type="triangle"/>
            </a:ln>
          </p:spPr>
        </p:cxnSp>
        <p:sp>
          <p:nvSpPr>
            <p:cNvPr id="351" name="Google Shape;351;p34"/>
            <p:cNvSpPr txBox="1"/>
            <p:nvPr/>
          </p:nvSpPr>
          <p:spPr>
            <a:xfrm rot="-1403963">
              <a:off x="2636912" y="2897835"/>
              <a:ext cx="1865850" cy="55401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Código</a:t>
              </a:r>
              <a:endParaRPr sz="2200">
                <a:solidFill>
                  <a:schemeClr val="dk1"/>
                </a:solidFill>
                <a:latin typeface="Montserrat Medium"/>
                <a:ea typeface="Montserrat Medium"/>
                <a:cs typeface="Montserrat Medium"/>
                <a:sym typeface="Montserrat Medium"/>
              </a:endParaRPr>
            </a:p>
          </p:txBody>
        </p:sp>
      </p:grpSp>
      <p:grpSp>
        <p:nvGrpSpPr>
          <p:cNvPr id="352" name="Google Shape;352;p34"/>
          <p:cNvGrpSpPr/>
          <p:nvPr/>
        </p:nvGrpSpPr>
        <p:grpSpPr>
          <a:xfrm>
            <a:off x="7155890" y="2245307"/>
            <a:ext cx="2087363" cy="585600"/>
            <a:chOff x="7155890" y="2245307"/>
            <a:chExt cx="2087363" cy="585600"/>
          </a:xfrm>
        </p:grpSpPr>
        <p:cxnSp>
          <p:nvCxnSpPr>
            <p:cNvPr id="353" name="Google Shape;353;p34"/>
            <p:cNvCxnSpPr/>
            <p:nvPr/>
          </p:nvCxnSpPr>
          <p:spPr>
            <a:xfrm>
              <a:off x="7166653" y="2766245"/>
              <a:ext cx="2076600" cy="0"/>
            </a:xfrm>
            <a:prstGeom prst="straightConnector1">
              <a:avLst/>
            </a:prstGeom>
            <a:noFill/>
            <a:ln cap="flat" cmpd="sng" w="28575">
              <a:solidFill>
                <a:schemeClr val="dk2"/>
              </a:solidFill>
              <a:prstDash val="solid"/>
              <a:round/>
              <a:headEnd len="med" w="med" type="none"/>
              <a:tailEnd len="med" w="med" type="triangle"/>
            </a:ln>
          </p:spPr>
        </p:cxnSp>
        <p:sp>
          <p:nvSpPr>
            <p:cNvPr id="354" name="Google Shape;354;p34"/>
            <p:cNvSpPr txBox="1"/>
            <p:nvPr/>
          </p:nvSpPr>
          <p:spPr>
            <a:xfrm rot="58589">
              <a:off x="7160555" y="2261166"/>
              <a:ext cx="1865971" cy="55388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Instruções</a:t>
              </a:r>
              <a:endParaRPr sz="2200">
                <a:solidFill>
                  <a:schemeClr val="dk1"/>
                </a:solidFill>
                <a:latin typeface="Montserrat Medium"/>
                <a:ea typeface="Montserrat Medium"/>
                <a:cs typeface="Montserrat Medium"/>
                <a:sym typeface="Montserrat Medium"/>
              </a:endParaRPr>
            </a:p>
          </p:txBody>
        </p:sp>
      </p:grpSp>
      <p:grpSp>
        <p:nvGrpSpPr>
          <p:cNvPr id="355" name="Google Shape;355;p34"/>
          <p:cNvGrpSpPr/>
          <p:nvPr/>
        </p:nvGrpSpPr>
        <p:grpSpPr>
          <a:xfrm>
            <a:off x="7379900" y="3568775"/>
            <a:ext cx="2226900" cy="1599332"/>
            <a:chOff x="7379900" y="3568775"/>
            <a:chExt cx="2226900" cy="1599332"/>
          </a:xfrm>
        </p:grpSpPr>
        <p:cxnSp>
          <p:nvCxnSpPr>
            <p:cNvPr id="356" name="Google Shape;356;p34"/>
            <p:cNvCxnSpPr/>
            <p:nvPr/>
          </p:nvCxnSpPr>
          <p:spPr>
            <a:xfrm flipH="1">
              <a:off x="7379900" y="3568775"/>
              <a:ext cx="2226900" cy="1407000"/>
            </a:xfrm>
            <a:prstGeom prst="straightConnector1">
              <a:avLst/>
            </a:prstGeom>
            <a:noFill/>
            <a:ln cap="flat" cmpd="sng" w="28575">
              <a:solidFill>
                <a:schemeClr val="dk2"/>
              </a:solidFill>
              <a:prstDash val="solid"/>
              <a:round/>
              <a:headEnd len="med" w="med" type="none"/>
              <a:tailEnd len="med" w="med" type="triangle"/>
            </a:ln>
          </p:spPr>
        </p:cxnSp>
        <p:sp>
          <p:nvSpPr>
            <p:cNvPr id="357" name="Google Shape;357;p34"/>
            <p:cNvSpPr txBox="1"/>
            <p:nvPr/>
          </p:nvSpPr>
          <p:spPr>
            <a:xfrm rot="-2011900">
              <a:off x="7739841" y="4144991"/>
              <a:ext cx="1866046" cy="55373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Resposta</a:t>
              </a:r>
              <a:endParaRPr sz="2200">
                <a:solidFill>
                  <a:schemeClr val="dk1"/>
                </a:solidFill>
                <a:latin typeface="Montserrat Medium"/>
                <a:ea typeface="Montserrat Medium"/>
                <a:cs typeface="Montserrat Medium"/>
                <a:sym typeface="Montserrat Medium"/>
              </a:endParaRPr>
            </a:p>
          </p:txBody>
        </p:sp>
      </p:grpSp>
      <p:grpSp>
        <p:nvGrpSpPr>
          <p:cNvPr id="358" name="Google Shape;358;p34"/>
          <p:cNvGrpSpPr/>
          <p:nvPr/>
        </p:nvGrpSpPr>
        <p:grpSpPr>
          <a:xfrm>
            <a:off x="2860600" y="4379400"/>
            <a:ext cx="2329500" cy="1075649"/>
            <a:chOff x="2860600" y="4379400"/>
            <a:chExt cx="2329500" cy="1075649"/>
          </a:xfrm>
        </p:grpSpPr>
        <p:cxnSp>
          <p:nvCxnSpPr>
            <p:cNvPr id="359" name="Google Shape;359;p34"/>
            <p:cNvCxnSpPr/>
            <p:nvPr/>
          </p:nvCxnSpPr>
          <p:spPr>
            <a:xfrm rot="10800000">
              <a:off x="2860600" y="4379400"/>
              <a:ext cx="2329500" cy="605700"/>
            </a:xfrm>
            <a:prstGeom prst="straightConnector1">
              <a:avLst/>
            </a:prstGeom>
            <a:noFill/>
            <a:ln cap="flat" cmpd="sng" w="28575">
              <a:solidFill>
                <a:schemeClr val="dk2"/>
              </a:solidFill>
              <a:prstDash val="solid"/>
              <a:round/>
              <a:headEnd len="med" w="med" type="none"/>
              <a:tailEnd len="med" w="med" type="triangle"/>
            </a:ln>
          </p:spPr>
        </p:cxnSp>
        <p:sp>
          <p:nvSpPr>
            <p:cNvPr id="360" name="Google Shape;360;p34"/>
            <p:cNvSpPr txBox="1"/>
            <p:nvPr/>
          </p:nvSpPr>
          <p:spPr>
            <a:xfrm rot="832703">
              <a:off x="2962108" y="4662307"/>
              <a:ext cx="2059936" cy="55378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Montserrat Medium"/>
                  <a:ea typeface="Montserrat Medium"/>
                  <a:cs typeface="Montserrat Medium"/>
                  <a:sym typeface="Montserrat Medium"/>
                </a:rPr>
                <a:t>Visualização</a:t>
              </a:r>
              <a:endParaRPr sz="2200">
                <a:solidFill>
                  <a:schemeClr val="dk1"/>
                </a:solidFill>
                <a:latin typeface="Montserrat Medium"/>
                <a:ea typeface="Montserrat Medium"/>
                <a:cs typeface="Montserrat Medium"/>
                <a:sym typeface="Montserrat Medium"/>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5"/>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367" name="Google Shape;367;p35"/>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Python (sintaxe)</a:t>
            </a:r>
            <a:endParaRPr sz="3600">
              <a:latin typeface="Montserrat"/>
              <a:ea typeface="Montserrat"/>
              <a:cs typeface="Montserrat"/>
              <a:sym typeface="Montserrat"/>
            </a:endParaRPr>
          </a:p>
        </p:txBody>
      </p:sp>
      <p:pic>
        <p:nvPicPr>
          <p:cNvPr id="368" name="Google Shape;368;p35"/>
          <p:cNvPicPr preferRelativeResize="0"/>
          <p:nvPr/>
        </p:nvPicPr>
        <p:blipFill rotWithShape="1">
          <a:blip r:embed="rId4">
            <a:alphaModFix/>
          </a:blip>
          <a:srcRect b="0" l="0" r="0" t="0"/>
          <a:stretch/>
        </p:blipFill>
        <p:spPr>
          <a:xfrm>
            <a:off x="2886075" y="1463815"/>
            <a:ext cx="6419850" cy="4324350"/>
          </a:xfrm>
          <a:prstGeom prst="rect">
            <a:avLst/>
          </a:prstGeom>
          <a:noFill/>
          <a:ln>
            <a:noFill/>
          </a:ln>
        </p:spPr>
      </p:pic>
      <p:cxnSp>
        <p:nvCxnSpPr>
          <p:cNvPr id="369" name="Google Shape;369;p35"/>
          <p:cNvCxnSpPr/>
          <p:nvPr/>
        </p:nvCxnSpPr>
        <p:spPr>
          <a:xfrm flipH="1" rot="5400000">
            <a:off x="3881125" y="2353225"/>
            <a:ext cx="1782600" cy="1220700"/>
          </a:xfrm>
          <a:prstGeom prst="bentConnector3">
            <a:avLst>
              <a:gd fmla="val 50000" name="adj1"/>
            </a:avLst>
          </a:prstGeom>
          <a:noFill/>
          <a:ln cap="flat" cmpd="sng" w="38100">
            <a:solidFill>
              <a:srgbClr val="999999"/>
            </a:solidFill>
            <a:prstDash val="solid"/>
            <a:round/>
            <a:headEnd len="sm" w="sm" type="none"/>
            <a:tailEnd len="sm" w="sm" type="none"/>
          </a:ln>
        </p:spPr>
      </p:cxnSp>
      <p:sp>
        <p:nvSpPr>
          <p:cNvPr id="370" name="Google Shape;370;p35"/>
          <p:cNvSpPr txBox="1"/>
          <p:nvPr/>
        </p:nvSpPr>
        <p:spPr>
          <a:xfrm>
            <a:off x="2081100" y="1663275"/>
            <a:ext cx="42411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ontserrat Medium"/>
                <a:ea typeface="Montserrat Medium"/>
                <a:cs typeface="Montserrat Medium"/>
                <a:sym typeface="Montserrat Medium"/>
              </a:rPr>
              <a:t>Função que imprime objetos</a:t>
            </a:r>
            <a:endParaRPr b="0" i="0" sz="1800" u="none" cap="none" strike="noStrike">
              <a:solidFill>
                <a:srgbClr val="000000"/>
              </a:solidFill>
              <a:latin typeface="Montserrat Medium"/>
              <a:ea typeface="Montserrat Medium"/>
              <a:cs typeface="Montserrat Medium"/>
              <a:sym typeface="Montserrat Medium"/>
            </a:endParaRPr>
          </a:p>
        </p:txBody>
      </p:sp>
      <p:cxnSp>
        <p:nvCxnSpPr>
          <p:cNvPr id="371" name="Google Shape;371;p35"/>
          <p:cNvCxnSpPr/>
          <p:nvPr/>
        </p:nvCxnSpPr>
        <p:spPr>
          <a:xfrm flipH="1" rot="10800000">
            <a:off x="6770200" y="1729925"/>
            <a:ext cx="2678100" cy="2151300"/>
          </a:xfrm>
          <a:prstGeom prst="bentConnector3">
            <a:avLst>
              <a:gd fmla="val 0" name="adj1"/>
            </a:avLst>
          </a:prstGeom>
          <a:noFill/>
          <a:ln cap="flat" cmpd="sng" w="38100">
            <a:solidFill>
              <a:srgbClr val="999999"/>
            </a:solidFill>
            <a:prstDash val="solid"/>
            <a:round/>
            <a:headEnd len="sm" w="sm" type="none"/>
            <a:tailEnd len="sm" w="sm" type="none"/>
          </a:ln>
        </p:spPr>
      </p:cxnSp>
      <p:sp>
        <p:nvSpPr>
          <p:cNvPr id="372" name="Google Shape;372;p35"/>
          <p:cNvSpPr txBox="1"/>
          <p:nvPr/>
        </p:nvSpPr>
        <p:spPr>
          <a:xfrm>
            <a:off x="6770200" y="1268225"/>
            <a:ext cx="4241100" cy="461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ontserrat Medium"/>
                <a:ea typeface="Montserrat Medium"/>
                <a:cs typeface="Montserrat Medium"/>
                <a:sym typeface="Montserrat Medium"/>
              </a:rPr>
              <a:t>String (texto)</a:t>
            </a:r>
            <a:endParaRPr b="0" i="0" sz="1800" u="none" cap="none" strike="noStrik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36"/>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379" name="Google Shape;379;p36"/>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Python (sintaxe)</a:t>
            </a:r>
            <a:endParaRPr sz="3600">
              <a:latin typeface="Montserrat"/>
              <a:ea typeface="Montserrat"/>
              <a:cs typeface="Montserrat"/>
              <a:sym typeface="Montserrat"/>
            </a:endParaRPr>
          </a:p>
        </p:txBody>
      </p:sp>
      <p:pic>
        <p:nvPicPr>
          <p:cNvPr id="380" name="Google Shape;380;p36"/>
          <p:cNvPicPr preferRelativeResize="0"/>
          <p:nvPr/>
        </p:nvPicPr>
        <p:blipFill rotWithShape="1">
          <a:blip r:embed="rId4">
            <a:alphaModFix/>
          </a:blip>
          <a:srcRect b="0" l="0" r="0" t="0"/>
          <a:stretch/>
        </p:blipFill>
        <p:spPr>
          <a:xfrm>
            <a:off x="2728450" y="1586775"/>
            <a:ext cx="6735101" cy="4120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7"/>
          <p:cNvSpPr txBox="1"/>
          <p:nvPr/>
        </p:nvSpPr>
        <p:spPr>
          <a:xfrm>
            <a:off x="1299125" y="2786075"/>
            <a:ext cx="7603500" cy="2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solidFill>
                  <a:schemeClr val="dk1"/>
                </a:solidFill>
                <a:latin typeface="Montserrat"/>
                <a:ea typeface="Montserrat"/>
                <a:cs typeface="Montserrat"/>
                <a:sym typeface="Montserrat"/>
              </a:rPr>
              <a:t>Tipos básicos de dados</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800">
                <a:solidFill>
                  <a:schemeClr val="dk1"/>
                </a:solidFill>
                <a:latin typeface="Montserrat"/>
                <a:ea typeface="Montserrat"/>
                <a:cs typeface="Montserrat"/>
                <a:sym typeface="Montserrat"/>
              </a:rPr>
              <a:t>- Textos </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800">
                <a:solidFill>
                  <a:schemeClr val="dk1"/>
                </a:solidFill>
                <a:latin typeface="Montserrat"/>
                <a:ea typeface="Montserrat"/>
                <a:cs typeface="Montserrat"/>
                <a:sym typeface="Montserrat"/>
              </a:rPr>
              <a:t>- Números</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800">
                <a:solidFill>
                  <a:schemeClr val="dk1"/>
                </a:solidFill>
                <a:latin typeface="Montserrat"/>
                <a:ea typeface="Montserrat"/>
                <a:cs typeface="Montserrat"/>
                <a:sym typeface="Montserrat"/>
              </a:rPr>
              <a:t>- Python como uma calculadora</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800">
                <a:solidFill>
                  <a:schemeClr val="dk1"/>
                </a:solidFill>
                <a:latin typeface="Montserrat"/>
                <a:ea typeface="Montserrat"/>
                <a:cs typeface="Montserrat"/>
                <a:sym typeface="Montserrat"/>
              </a:rPr>
              <a:t>Variáveis</a:t>
            </a:r>
            <a:endParaRPr b="1" sz="18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800">
                <a:solidFill>
                  <a:schemeClr val="dk1"/>
                </a:solidFill>
                <a:latin typeface="Montserrat"/>
                <a:ea typeface="Montserrat"/>
                <a:cs typeface="Montserrat"/>
                <a:sym typeface="Montserrat"/>
              </a:rPr>
              <a:t>- Como armazenar resultados e entradas do usuário</a:t>
            </a:r>
            <a:endParaRPr/>
          </a:p>
        </p:txBody>
      </p:sp>
      <p:pic>
        <p:nvPicPr>
          <p:cNvPr id="387" name="Google Shape;387;p37"/>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388" name="Google Shape;388;p37"/>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Python (sintaxe)</a:t>
            </a:r>
            <a:endParaRPr sz="36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8"/>
          <p:cNvSpPr txBox="1"/>
          <p:nvPr/>
        </p:nvSpPr>
        <p:spPr>
          <a:xfrm>
            <a:off x="193175" y="201975"/>
            <a:ext cx="50580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Montserrat SemiBold"/>
                <a:ea typeface="Montserrat SemiBold"/>
                <a:cs typeface="Montserrat SemiBold"/>
                <a:sym typeface="Montserrat SemiBold"/>
              </a:rPr>
              <a:t>Exercícios</a:t>
            </a:r>
            <a:endParaRPr b="0" i="0" sz="6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6000"/>
              <a:buFont typeface="Arial"/>
              <a:buNone/>
            </a:pPr>
            <a:r>
              <a:rPr lang="en-US" sz="2500">
                <a:latin typeface="Montserrat SemiBold"/>
                <a:ea typeface="Montserrat SemiBold"/>
                <a:cs typeface="Montserrat SemiBold"/>
                <a:sym typeface="Montserrat SemiBold"/>
              </a:rPr>
              <a:t>para aula</a:t>
            </a:r>
            <a:endParaRPr b="0" i="0" sz="6000" u="none" cap="none" strike="noStrik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39"/>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01" name="Google Shape;401;p39"/>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Exercícios</a:t>
            </a:r>
            <a:endParaRPr sz="3600">
              <a:latin typeface="Montserrat"/>
              <a:ea typeface="Montserrat"/>
              <a:cs typeface="Montserrat"/>
              <a:sym typeface="Montserrat"/>
            </a:endParaRPr>
          </a:p>
        </p:txBody>
      </p:sp>
      <p:sp>
        <p:nvSpPr>
          <p:cNvPr id="402" name="Google Shape;402;p39"/>
          <p:cNvSpPr txBox="1"/>
          <p:nvPr/>
        </p:nvSpPr>
        <p:spPr>
          <a:xfrm>
            <a:off x="739500" y="1552650"/>
            <a:ext cx="10833300" cy="41868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rgbClr val="000000"/>
              </a:buClr>
              <a:buSzPts val="2000"/>
              <a:buFont typeface="Montserrat"/>
              <a:buAutoNum type="arabicPeriod"/>
            </a:pPr>
            <a:r>
              <a:rPr lang="en-US" sz="2000">
                <a:latin typeface="Montserrat"/>
                <a:ea typeface="Montserrat"/>
                <a:cs typeface="Montserrat"/>
                <a:sym typeface="Montserrat"/>
              </a:rPr>
              <a:t>Faça um programa que dê bom dia;</a:t>
            </a:r>
            <a:endParaRPr b="0" i="0" sz="2000" u="none" cap="none" strike="noStrike">
              <a:solidFill>
                <a:srgbClr val="000000"/>
              </a:solidFill>
              <a:latin typeface="Montserrat"/>
              <a:ea typeface="Montserrat"/>
              <a:cs typeface="Montserrat"/>
              <a:sym typeface="Montserrat"/>
            </a:endParaRPr>
          </a:p>
          <a:p>
            <a:pPr indent="-355600" lvl="0" marL="457200" marR="0" rtl="0" algn="l">
              <a:lnSpc>
                <a:spcPct val="150000"/>
              </a:lnSpc>
              <a:spcBef>
                <a:spcPts val="0"/>
              </a:spcBef>
              <a:spcAft>
                <a:spcPts val="0"/>
              </a:spcAft>
              <a:buClr>
                <a:srgbClr val="000000"/>
              </a:buClr>
              <a:buSzPts val="2000"/>
              <a:buFont typeface="Montserrat"/>
              <a:buAutoNum type="arabicPeriod"/>
            </a:pPr>
            <a:r>
              <a:rPr lang="en-US" sz="2000">
                <a:latin typeface="Montserrat"/>
                <a:ea typeface="Montserrat"/>
                <a:cs typeface="Montserrat"/>
                <a:sym typeface="Montserrat"/>
              </a:rPr>
              <a:t>Faça um programa que de bom dia, pergunta o nome da pessoa e responde que é um prazer conhecer ela, citando o nome da pessoa.</a:t>
            </a:r>
            <a:endParaRPr sz="2000">
              <a:latin typeface="Montserrat"/>
              <a:ea typeface="Montserrat"/>
              <a:cs typeface="Montserrat"/>
              <a:sym typeface="Montserrat"/>
            </a:endParaRPr>
          </a:p>
          <a:p>
            <a:pPr indent="-355600" lvl="0" marL="457200" marR="0" rtl="0" algn="l">
              <a:lnSpc>
                <a:spcPct val="150000"/>
              </a:lnSpc>
              <a:spcBef>
                <a:spcPts val="0"/>
              </a:spcBef>
              <a:spcAft>
                <a:spcPts val="0"/>
              </a:spcAft>
              <a:buSzPts val="2000"/>
              <a:buFont typeface="Montserrat"/>
              <a:buAutoNum type="arabicPeriod"/>
            </a:pPr>
            <a:r>
              <a:rPr lang="en-US" sz="2000">
                <a:latin typeface="Montserrat"/>
                <a:ea typeface="Montserrat"/>
                <a:cs typeface="Montserrat"/>
                <a:sym typeface="Montserrat"/>
              </a:rPr>
              <a:t>Crie uma história simples. Adicione essa história em um programa. A cada parágrafo, a história deve aguardar o usuário apertar “enter” para dar continuidade.</a:t>
            </a:r>
            <a:endParaRPr sz="2000">
              <a:latin typeface="Montserrat"/>
              <a:ea typeface="Montserrat"/>
              <a:cs typeface="Montserrat"/>
              <a:sym typeface="Montserrat"/>
            </a:endParaRPr>
          </a:p>
          <a:p>
            <a:pPr indent="-355600" lvl="0" marL="457200" marR="0" rtl="0" algn="l">
              <a:lnSpc>
                <a:spcPct val="150000"/>
              </a:lnSpc>
              <a:spcBef>
                <a:spcPts val="0"/>
              </a:spcBef>
              <a:spcAft>
                <a:spcPts val="0"/>
              </a:spcAft>
              <a:buSzPts val="2000"/>
              <a:buFont typeface="Montserrat"/>
              <a:buAutoNum type="arabicPeriod"/>
            </a:pPr>
            <a:r>
              <a:rPr lang="en-US" sz="2000">
                <a:latin typeface="Montserrat"/>
                <a:ea typeface="Montserrat"/>
                <a:cs typeface="Montserrat"/>
                <a:sym typeface="Montserrat"/>
              </a:rPr>
              <a:t>Faça um programa que receba um número inteiro e calcule sua raiz quadrada e exiba o resultado.</a:t>
            </a:r>
            <a:endParaRPr sz="2000">
              <a:latin typeface="Montserrat"/>
              <a:ea typeface="Montserrat"/>
              <a:cs typeface="Montserrat"/>
              <a:sym typeface="Montserrat"/>
            </a:endParaRPr>
          </a:p>
          <a:p>
            <a:pPr indent="-355600" lvl="0" marL="457200" marR="0" rtl="0" algn="l">
              <a:lnSpc>
                <a:spcPct val="150000"/>
              </a:lnSpc>
              <a:spcBef>
                <a:spcPts val="0"/>
              </a:spcBef>
              <a:spcAft>
                <a:spcPts val="0"/>
              </a:spcAft>
              <a:buSzPts val="2000"/>
              <a:buFont typeface="Montserrat"/>
              <a:buAutoNum type="arabicPeriod"/>
            </a:pPr>
            <a:r>
              <a:rPr lang="en-US" sz="2000">
                <a:latin typeface="Montserrat"/>
                <a:ea typeface="Montserrat"/>
                <a:cs typeface="Montserrat"/>
                <a:sym typeface="Montserrat"/>
              </a:rPr>
              <a:t>Faça um programa que exiba o dobro de um número inserido pelo usuário.</a:t>
            </a:r>
            <a:endParaRPr sz="20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0"/>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09" name="Google Shape;409;p40"/>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Exercícios</a:t>
            </a:r>
            <a:endParaRPr sz="3600">
              <a:latin typeface="Montserrat"/>
              <a:ea typeface="Montserrat"/>
              <a:cs typeface="Montserrat"/>
              <a:sym typeface="Montserrat"/>
            </a:endParaRPr>
          </a:p>
        </p:txBody>
      </p:sp>
      <p:sp>
        <p:nvSpPr>
          <p:cNvPr id="410" name="Google Shape;410;p40"/>
          <p:cNvSpPr txBox="1"/>
          <p:nvPr/>
        </p:nvSpPr>
        <p:spPr>
          <a:xfrm>
            <a:off x="739500" y="2467050"/>
            <a:ext cx="10833300" cy="414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500"/>
              </a:spcBef>
              <a:spcAft>
                <a:spcPts val="0"/>
              </a:spcAft>
              <a:buNone/>
            </a:pPr>
            <a:r>
              <a:rPr b="1" lang="en-US" sz="1000">
                <a:solidFill>
                  <a:schemeClr val="dk1"/>
                </a:solidFill>
                <a:latin typeface="Montserrat"/>
                <a:ea typeface="Montserrat"/>
                <a:cs typeface="Montserrat"/>
                <a:sym typeface="Montserrat"/>
              </a:rPr>
              <a:t>Ingredientes</a:t>
            </a:r>
            <a:r>
              <a:rPr lang="en-US"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a:p>
            <a:pPr indent="-292100" lvl="0" marL="457200" rtl="0" algn="l">
              <a:lnSpc>
                <a:spcPct val="100000"/>
              </a:lnSpc>
              <a:spcBef>
                <a:spcPts val="150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2 xícaras de farinha de trigo</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1 xícara de açúcar</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1/2 xícara de cacau em pó</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1 colher de chá de fermento em pó</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1 colher de chá de bicarbonato de sódio</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1/2 colher de chá de sal</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2 ovos</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1 xícara de leite</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1/2 xícara de óleo vegetal</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2 colheres de chá de extrato de baunilha</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Char char="●"/>
            </a:pPr>
            <a:r>
              <a:rPr lang="en-US" sz="1000">
                <a:solidFill>
                  <a:schemeClr val="dk1"/>
                </a:solidFill>
                <a:latin typeface="Montserrat"/>
                <a:ea typeface="Montserrat"/>
                <a:cs typeface="Montserrat"/>
                <a:sym typeface="Montserrat"/>
              </a:rPr>
              <a:t>1 xícara de água fervente</a:t>
            </a:r>
            <a:endParaRPr sz="1000">
              <a:solidFill>
                <a:schemeClr val="dk1"/>
              </a:solidFill>
              <a:latin typeface="Montserrat"/>
              <a:ea typeface="Montserrat"/>
              <a:cs typeface="Montserrat"/>
              <a:sym typeface="Montserrat"/>
            </a:endParaRPr>
          </a:p>
          <a:p>
            <a:pPr indent="0" lvl="0" marL="0" rtl="0" algn="l">
              <a:lnSpc>
                <a:spcPct val="100000"/>
              </a:lnSpc>
              <a:spcBef>
                <a:spcPts val="1500"/>
              </a:spcBef>
              <a:spcAft>
                <a:spcPts val="0"/>
              </a:spcAft>
              <a:buNone/>
            </a:pPr>
            <a:r>
              <a:rPr b="1" lang="en-US" sz="1000">
                <a:solidFill>
                  <a:schemeClr val="dk1"/>
                </a:solidFill>
                <a:latin typeface="Montserrat"/>
                <a:ea typeface="Montserrat"/>
                <a:cs typeface="Montserrat"/>
                <a:sym typeface="Montserrat"/>
              </a:rPr>
              <a:t>Modo de preparo:</a:t>
            </a:r>
            <a:endParaRPr b="1" sz="1000">
              <a:solidFill>
                <a:schemeClr val="dk1"/>
              </a:solidFill>
              <a:latin typeface="Montserrat"/>
              <a:ea typeface="Montserrat"/>
              <a:cs typeface="Montserrat"/>
              <a:sym typeface="Montserrat"/>
            </a:endParaRPr>
          </a:p>
          <a:p>
            <a:pPr indent="-292100" lvl="0" marL="457200" rtl="0" algn="l">
              <a:lnSpc>
                <a:spcPct val="100000"/>
              </a:lnSpc>
              <a:spcBef>
                <a:spcPts val="1500"/>
              </a:spcBef>
              <a:spcAft>
                <a:spcPts val="0"/>
              </a:spcAft>
              <a:buClr>
                <a:schemeClr val="dk1"/>
              </a:buClr>
              <a:buSzPts val="1000"/>
              <a:buFont typeface="Montserrat"/>
              <a:buAutoNum type="arabicPeriod"/>
            </a:pPr>
            <a:r>
              <a:rPr lang="en-US" sz="1000">
                <a:solidFill>
                  <a:schemeClr val="dk1"/>
                </a:solidFill>
                <a:latin typeface="Montserrat"/>
                <a:ea typeface="Montserrat"/>
                <a:cs typeface="Montserrat"/>
                <a:sym typeface="Montserrat"/>
              </a:rPr>
              <a:t>Pré-aqueça o forno a 180°C. Unte uma forma de bolo com manteiga e farinha, ou forre-a com papel manteiga.</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AutoNum type="arabicPeriod"/>
            </a:pPr>
            <a:r>
              <a:rPr lang="en-US" sz="1000">
                <a:solidFill>
                  <a:schemeClr val="dk1"/>
                </a:solidFill>
                <a:latin typeface="Montserrat"/>
                <a:ea typeface="Montserrat"/>
                <a:cs typeface="Montserrat"/>
                <a:sym typeface="Montserrat"/>
              </a:rPr>
              <a:t>Em uma tigela grande, peneire a farinha de trigo, o açúcar, o cacau em pó, o fermento em pó, o bicarbonato de sódio e o sal. Misture bem.</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AutoNum type="arabicPeriod"/>
            </a:pPr>
            <a:r>
              <a:rPr lang="en-US" sz="1000">
                <a:solidFill>
                  <a:schemeClr val="dk1"/>
                </a:solidFill>
                <a:latin typeface="Montserrat"/>
                <a:ea typeface="Montserrat"/>
                <a:cs typeface="Montserrat"/>
                <a:sym typeface="Montserrat"/>
              </a:rPr>
              <a:t>Em outra tigela, bata os ovos levemente. Adicione o leite, o óleo vegetal e o extrato de baunilha. Misture bem.</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AutoNum type="arabicPeriod"/>
            </a:pPr>
            <a:r>
              <a:rPr lang="en-US" sz="1000">
                <a:solidFill>
                  <a:schemeClr val="dk1"/>
                </a:solidFill>
                <a:latin typeface="Montserrat"/>
                <a:ea typeface="Montserrat"/>
                <a:cs typeface="Montserrat"/>
                <a:sym typeface="Montserrat"/>
              </a:rPr>
              <a:t>Despeje os ingredientes líquidos na mistura de ingredientes secos e mexa até que tudo esteja bem combinado.</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AutoNum type="arabicPeriod"/>
            </a:pPr>
            <a:r>
              <a:rPr lang="en-US" sz="1000">
                <a:solidFill>
                  <a:schemeClr val="dk1"/>
                </a:solidFill>
                <a:latin typeface="Montserrat"/>
                <a:ea typeface="Montserrat"/>
                <a:cs typeface="Montserrat"/>
                <a:sym typeface="Montserrat"/>
              </a:rPr>
              <a:t>Adicione a água fervente à massa e misture até que a massa fique homogênea. A massa ficará líquida, mas é normal.</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AutoNum type="arabicPeriod"/>
            </a:pPr>
            <a:r>
              <a:rPr lang="en-US" sz="1000">
                <a:solidFill>
                  <a:schemeClr val="dk1"/>
                </a:solidFill>
                <a:latin typeface="Montserrat"/>
                <a:ea typeface="Montserrat"/>
                <a:cs typeface="Montserrat"/>
                <a:sym typeface="Montserrat"/>
              </a:rPr>
              <a:t>Despeje a massa na forma preparada e leve ao forno pré-aquecido.</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AutoNum type="arabicPeriod"/>
            </a:pPr>
            <a:r>
              <a:rPr lang="en-US" sz="1000">
                <a:solidFill>
                  <a:schemeClr val="dk1"/>
                </a:solidFill>
                <a:latin typeface="Montserrat"/>
                <a:ea typeface="Montserrat"/>
                <a:cs typeface="Montserrat"/>
                <a:sym typeface="Montserrat"/>
              </a:rPr>
              <a:t>Asse por cerca de 30-35 minutos, ou até que um palito inserido no centro do bolo saia limpo.</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AutoNum type="arabicPeriod"/>
            </a:pPr>
            <a:r>
              <a:rPr lang="en-US" sz="1000">
                <a:solidFill>
                  <a:schemeClr val="dk1"/>
                </a:solidFill>
                <a:latin typeface="Montserrat"/>
                <a:ea typeface="Montserrat"/>
                <a:cs typeface="Montserrat"/>
                <a:sym typeface="Montserrat"/>
              </a:rPr>
              <a:t>Retire o bolo do forno e deixe esfriar na forma por alguns minutos. Em seguida, transfira para uma grade de resfriamento para esfriar completamente.</a:t>
            </a:r>
            <a:endParaRPr sz="1000">
              <a:solidFill>
                <a:schemeClr val="dk1"/>
              </a:solidFill>
              <a:latin typeface="Montserrat"/>
              <a:ea typeface="Montserrat"/>
              <a:cs typeface="Montserrat"/>
              <a:sym typeface="Montserrat"/>
            </a:endParaRPr>
          </a:p>
          <a:p>
            <a:pPr indent="-292100" lvl="0" marL="457200" rtl="0" algn="l">
              <a:lnSpc>
                <a:spcPct val="100000"/>
              </a:lnSpc>
              <a:spcBef>
                <a:spcPts val="0"/>
              </a:spcBef>
              <a:spcAft>
                <a:spcPts val="0"/>
              </a:spcAft>
              <a:buClr>
                <a:schemeClr val="dk1"/>
              </a:buClr>
              <a:buSzPts val="1000"/>
              <a:buFont typeface="Montserrat"/>
              <a:buAutoNum type="arabicPeriod"/>
            </a:pPr>
            <a:r>
              <a:rPr lang="en-US" sz="1000">
                <a:solidFill>
                  <a:schemeClr val="dk1"/>
                </a:solidFill>
                <a:latin typeface="Montserrat"/>
                <a:ea typeface="Montserrat"/>
                <a:cs typeface="Montserrat"/>
                <a:sym typeface="Montserrat"/>
              </a:rPr>
              <a:t>Depois de esfriar, você pode servir o bolo simples ou decorá-lo com cobertura de sua preferência, como ganache de chocolate ou glacê de chocolate.</a:t>
            </a:r>
            <a:endParaRPr sz="1000">
              <a:solidFill>
                <a:schemeClr val="dk1"/>
              </a:solidFill>
              <a:latin typeface="Montserrat"/>
              <a:ea typeface="Montserrat"/>
              <a:cs typeface="Montserrat"/>
              <a:sym typeface="Montserrat"/>
            </a:endParaRPr>
          </a:p>
        </p:txBody>
      </p:sp>
      <p:sp>
        <p:nvSpPr>
          <p:cNvPr id="411" name="Google Shape;411;p40"/>
          <p:cNvSpPr txBox="1"/>
          <p:nvPr/>
        </p:nvSpPr>
        <p:spPr>
          <a:xfrm>
            <a:off x="739500" y="1306325"/>
            <a:ext cx="108333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solidFill>
                  <a:schemeClr val="dk1"/>
                </a:solidFill>
                <a:latin typeface="Montserrat"/>
                <a:ea typeface="Montserrat"/>
                <a:cs typeface="Montserrat"/>
                <a:sym typeface="Montserrat"/>
              </a:rPr>
              <a:t>6. </a:t>
            </a:r>
            <a:r>
              <a:rPr lang="en-US" sz="2000">
                <a:solidFill>
                  <a:schemeClr val="dk1"/>
                </a:solidFill>
                <a:latin typeface="Montserrat"/>
                <a:ea typeface="Montserrat"/>
                <a:cs typeface="Montserrat"/>
                <a:sym typeface="Montserrat"/>
              </a:rPr>
              <a:t>Faça um programa que exiba a seguinte receita de bolo de chocolate. Exiba um item por vez, conforme a pessoa aperte “enter”.</a:t>
            </a:r>
            <a:endParaRPr sz="20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1"/>
          <p:cNvSpPr txBox="1"/>
          <p:nvPr/>
        </p:nvSpPr>
        <p:spPr>
          <a:xfrm>
            <a:off x="193175" y="201975"/>
            <a:ext cx="5058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0"/>
              <a:buFont typeface="Arial"/>
              <a:buNone/>
            </a:pPr>
            <a:r>
              <a:rPr lang="en-US" sz="6000">
                <a:latin typeface="Montserrat SemiBold"/>
                <a:ea typeface="Montserrat SemiBold"/>
                <a:cs typeface="Montserrat SemiBold"/>
                <a:sym typeface="Montserrat SemiBold"/>
              </a:rPr>
              <a:t>Estruturas de controle</a:t>
            </a:r>
            <a:endParaRPr b="0" i="0" sz="6000" u="none" cap="none" strike="noStrike">
              <a:solidFill>
                <a:srgbClr val="000000"/>
              </a:solidFill>
              <a:latin typeface="Montserrat SemiBold"/>
              <a:ea typeface="Montserrat SemiBold"/>
              <a:cs typeface="Montserrat SemiBold"/>
              <a:sym typeface="Montserrat SemiBold"/>
            </a:endParaRPr>
          </a:p>
        </p:txBody>
      </p:sp>
      <p:sp>
        <p:nvSpPr>
          <p:cNvPr id="418" name="Google Shape;418;p41"/>
          <p:cNvSpPr txBox="1"/>
          <p:nvPr/>
        </p:nvSpPr>
        <p:spPr>
          <a:xfrm>
            <a:off x="345575" y="4171000"/>
            <a:ext cx="28947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lang="en-US" sz="2400">
                <a:latin typeface="Montserrat"/>
                <a:ea typeface="Montserrat"/>
                <a:cs typeface="Montserrat"/>
                <a:sym typeface="Montserrat"/>
              </a:rPr>
              <a:t>if, elif, else</a:t>
            </a:r>
            <a:endParaRPr b="0" i="0" sz="2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400"/>
              <a:buFont typeface="Arial"/>
              <a:buNone/>
            </a:pPr>
            <a:r>
              <a:t/>
            </a:r>
            <a:endParaRPr sz="2400">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400"/>
              <a:buFont typeface="Arial"/>
              <a:buNone/>
            </a:pPr>
            <a:r>
              <a:rPr lang="en-US" sz="2400">
                <a:latin typeface="Montserrat"/>
                <a:ea typeface="Montserrat"/>
                <a:cs typeface="Montserrat"/>
                <a:sym typeface="Montserrat"/>
              </a:rPr>
              <a:t>for, while</a:t>
            </a:r>
            <a:endParaRPr sz="24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42"/>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25" name="Google Shape;425;p42"/>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IF</a:t>
            </a:r>
            <a:endParaRPr sz="3600">
              <a:latin typeface="Montserrat"/>
              <a:ea typeface="Montserrat"/>
              <a:cs typeface="Montserrat"/>
              <a:sym typeface="Montserrat"/>
            </a:endParaRPr>
          </a:p>
        </p:txBody>
      </p:sp>
      <p:pic>
        <p:nvPicPr>
          <p:cNvPr id="426" name="Google Shape;426;p42"/>
          <p:cNvPicPr preferRelativeResize="0"/>
          <p:nvPr/>
        </p:nvPicPr>
        <p:blipFill rotWithShape="1">
          <a:blip r:embed="rId4">
            <a:alphaModFix/>
          </a:blip>
          <a:srcRect b="0" l="7272" r="7272" t="0"/>
          <a:stretch/>
        </p:blipFill>
        <p:spPr>
          <a:xfrm>
            <a:off x="2870125" y="1653848"/>
            <a:ext cx="6191402" cy="355031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43"/>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33" name="Google Shape;433;p43"/>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IF, ELSE</a:t>
            </a:r>
            <a:endParaRPr sz="3600">
              <a:latin typeface="Montserrat"/>
              <a:ea typeface="Montserrat"/>
              <a:cs typeface="Montserrat"/>
              <a:sym typeface="Montserrat"/>
            </a:endParaRPr>
          </a:p>
        </p:txBody>
      </p:sp>
      <p:pic>
        <p:nvPicPr>
          <p:cNvPr id="434" name="Google Shape;434;p43"/>
          <p:cNvPicPr preferRelativeResize="0"/>
          <p:nvPr/>
        </p:nvPicPr>
        <p:blipFill rotWithShape="1">
          <a:blip r:embed="rId4">
            <a:alphaModFix/>
          </a:blip>
          <a:srcRect b="2180" l="0" r="0" t="2180"/>
          <a:stretch/>
        </p:blipFill>
        <p:spPr>
          <a:xfrm>
            <a:off x="2870125" y="1653848"/>
            <a:ext cx="6191399" cy="35503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Trajetória</a:t>
            </a:r>
            <a:endParaRPr sz="3600">
              <a:latin typeface="Montserrat"/>
              <a:ea typeface="Montserrat"/>
              <a:cs typeface="Montserrat"/>
              <a:sym typeface="Montserrat"/>
            </a:endParaRPr>
          </a:p>
        </p:txBody>
      </p:sp>
      <p:pic>
        <p:nvPicPr>
          <p:cNvPr id="93" name="Google Shape;93;p17"/>
          <p:cNvPicPr preferRelativeResize="0"/>
          <p:nvPr/>
        </p:nvPicPr>
        <p:blipFill rotWithShape="1">
          <a:blip r:embed="rId3">
            <a:alphaModFix/>
          </a:blip>
          <a:srcRect b="0" l="0" r="0" t="0"/>
          <a:stretch/>
        </p:blipFill>
        <p:spPr>
          <a:xfrm>
            <a:off x="158450" y="417225"/>
            <a:ext cx="685800" cy="685800"/>
          </a:xfrm>
          <a:prstGeom prst="rect">
            <a:avLst/>
          </a:prstGeom>
          <a:noFill/>
          <a:ln>
            <a:noFill/>
          </a:ln>
        </p:spPr>
      </p:pic>
      <p:cxnSp>
        <p:nvCxnSpPr>
          <p:cNvPr id="94" name="Google Shape;94;p17"/>
          <p:cNvCxnSpPr/>
          <p:nvPr/>
        </p:nvCxnSpPr>
        <p:spPr>
          <a:xfrm>
            <a:off x="262690" y="1888351"/>
            <a:ext cx="0" cy="4929900"/>
          </a:xfrm>
          <a:prstGeom prst="straightConnector1">
            <a:avLst/>
          </a:prstGeom>
          <a:noFill/>
          <a:ln cap="flat" cmpd="sng" w="12700">
            <a:solidFill>
              <a:srgbClr val="3F3F3F"/>
            </a:solidFill>
            <a:prstDash val="dash"/>
            <a:miter lim="800000"/>
            <a:headEnd len="sm" w="sm" type="none"/>
            <a:tailEnd len="sm" w="sm" type="none"/>
          </a:ln>
        </p:spPr>
      </p:cxnSp>
      <p:cxnSp>
        <p:nvCxnSpPr>
          <p:cNvPr id="95" name="Google Shape;95;p17"/>
          <p:cNvCxnSpPr/>
          <p:nvPr/>
        </p:nvCxnSpPr>
        <p:spPr>
          <a:xfrm>
            <a:off x="8281422" y="1888351"/>
            <a:ext cx="0" cy="4929900"/>
          </a:xfrm>
          <a:prstGeom prst="straightConnector1">
            <a:avLst/>
          </a:prstGeom>
          <a:noFill/>
          <a:ln cap="flat" cmpd="sng" w="12700">
            <a:solidFill>
              <a:srgbClr val="3F3F3F"/>
            </a:solidFill>
            <a:prstDash val="dash"/>
            <a:miter lim="800000"/>
            <a:headEnd len="sm" w="sm" type="none"/>
            <a:tailEnd len="sm" w="sm" type="none"/>
          </a:ln>
        </p:spPr>
      </p:cxnSp>
      <p:sp>
        <p:nvSpPr>
          <p:cNvPr id="96" name="Google Shape;96;p17"/>
          <p:cNvSpPr txBox="1"/>
          <p:nvPr/>
        </p:nvSpPr>
        <p:spPr>
          <a:xfrm>
            <a:off x="383506" y="1689156"/>
            <a:ext cx="9039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2016</a:t>
            </a:r>
            <a:endParaRPr b="1" i="0" sz="1600" u="none" cap="none" strike="noStrike">
              <a:solidFill>
                <a:srgbClr val="000000"/>
              </a:solidFill>
              <a:latin typeface="Arial"/>
              <a:ea typeface="Arial"/>
              <a:cs typeface="Arial"/>
              <a:sym typeface="Arial"/>
            </a:endParaRPr>
          </a:p>
        </p:txBody>
      </p:sp>
      <p:sp>
        <p:nvSpPr>
          <p:cNvPr id="97" name="Google Shape;97;p17"/>
          <p:cNvSpPr txBox="1"/>
          <p:nvPr/>
        </p:nvSpPr>
        <p:spPr>
          <a:xfrm>
            <a:off x="2674568" y="1689156"/>
            <a:ext cx="9039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201</a:t>
            </a:r>
            <a:r>
              <a:rPr b="1" lang="en-US" sz="1600"/>
              <a:t>8</a:t>
            </a:r>
            <a:endParaRPr b="1" i="0" sz="1600" u="none" cap="none" strike="noStrike">
              <a:solidFill>
                <a:srgbClr val="000000"/>
              </a:solidFill>
              <a:latin typeface="Arial"/>
              <a:ea typeface="Arial"/>
              <a:cs typeface="Arial"/>
              <a:sym typeface="Arial"/>
            </a:endParaRPr>
          </a:p>
        </p:txBody>
      </p:sp>
      <p:sp>
        <p:nvSpPr>
          <p:cNvPr id="98" name="Google Shape;98;p17"/>
          <p:cNvSpPr txBox="1"/>
          <p:nvPr/>
        </p:nvSpPr>
        <p:spPr>
          <a:xfrm>
            <a:off x="1555874" y="1689156"/>
            <a:ext cx="9039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201</a:t>
            </a:r>
            <a:r>
              <a:rPr b="1" lang="en-US" sz="1600"/>
              <a:t>7</a:t>
            </a:r>
            <a:endParaRPr b="1" i="0" sz="1600" u="none" cap="none" strike="noStrike">
              <a:solidFill>
                <a:srgbClr val="000000"/>
              </a:solidFill>
              <a:latin typeface="Arial"/>
              <a:ea typeface="Arial"/>
              <a:cs typeface="Arial"/>
              <a:sym typeface="Arial"/>
            </a:endParaRPr>
          </a:p>
        </p:txBody>
      </p:sp>
      <p:sp>
        <p:nvSpPr>
          <p:cNvPr id="99" name="Google Shape;99;p17"/>
          <p:cNvSpPr txBox="1"/>
          <p:nvPr/>
        </p:nvSpPr>
        <p:spPr>
          <a:xfrm>
            <a:off x="3820111" y="1689156"/>
            <a:ext cx="9039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2019</a:t>
            </a:r>
            <a:endParaRPr b="1" i="0" sz="1600" u="none" cap="none" strike="noStrike">
              <a:solidFill>
                <a:srgbClr val="000000"/>
              </a:solidFill>
              <a:latin typeface="Arial"/>
              <a:ea typeface="Arial"/>
              <a:cs typeface="Arial"/>
              <a:sym typeface="Arial"/>
            </a:endParaRPr>
          </a:p>
        </p:txBody>
      </p:sp>
      <p:sp>
        <p:nvSpPr>
          <p:cNvPr id="100" name="Google Shape;100;p17"/>
          <p:cNvSpPr txBox="1"/>
          <p:nvPr/>
        </p:nvSpPr>
        <p:spPr>
          <a:xfrm>
            <a:off x="4965642" y="1689156"/>
            <a:ext cx="9039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2020</a:t>
            </a:r>
            <a:endParaRPr b="1" i="0" sz="1600" u="none" cap="none" strike="noStrike">
              <a:solidFill>
                <a:srgbClr val="000000"/>
              </a:solidFill>
              <a:latin typeface="Arial"/>
              <a:ea typeface="Arial"/>
              <a:cs typeface="Arial"/>
              <a:sym typeface="Arial"/>
            </a:endParaRPr>
          </a:p>
        </p:txBody>
      </p:sp>
      <p:sp>
        <p:nvSpPr>
          <p:cNvPr id="101" name="Google Shape;101;p17"/>
          <p:cNvSpPr txBox="1"/>
          <p:nvPr/>
        </p:nvSpPr>
        <p:spPr>
          <a:xfrm>
            <a:off x="7291204" y="1689156"/>
            <a:ext cx="8349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2022</a:t>
            </a:r>
            <a:endParaRPr b="1" i="0" sz="1600" u="none" cap="none" strike="noStrike">
              <a:solidFill>
                <a:srgbClr val="000000"/>
              </a:solidFill>
              <a:latin typeface="Arial"/>
              <a:ea typeface="Arial"/>
              <a:cs typeface="Arial"/>
              <a:sym typeface="Arial"/>
            </a:endParaRPr>
          </a:p>
        </p:txBody>
      </p:sp>
      <p:pic>
        <p:nvPicPr>
          <p:cNvPr id="102" name="Google Shape;102;p17"/>
          <p:cNvPicPr preferRelativeResize="0"/>
          <p:nvPr/>
        </p:nvPicPr>
        <p:blipFill rotWithShape="1">
          <a:blip r:embed="rId4">
            <a:alphaModFix/>
          </a:blip>
          <a:srcRect b="0" l="0" r="0" t="0"/>
          <a:stretch/>
        </p:blipFill>
        <p:spPr>
          <a:xfrm>
            <a:off x="1479575" y="2670925"/>
            <a:ext cx="1017498" cy="409325"/>
          </a:xfrm>
          <a:prstGeom prst="rect">
            <a:avLst/>
          </a:prstGeom>
          <a:noFill/>
          <a:ln>
            <a:noFill/>
          </a:ln>
        </p:spPr>
      </p:pic>
      <p:cxnSp>
        <p:nvCxnSpPr>
          <p:cNvPr id="103" name="Google Shape;103;p17"/>
          <p:cNvCxnSpPr/>
          <p:nvPr/>
        </p:nvCxnSpPr>
        <p:spPr>
          <a:xfrm>
            <a:off x="6322225" y="3403650"/>
            <a:ext cx="2268000" cy="0"/>
          </a:xfrm>
          <a:prstGeom prst="straightConnector1">
            <a:avLst/>
          </a:prstGeom>
          <a:noFill/>
          <a:ln cap="flat" cmpd="sng" w="38100">
            <a:solidFill>
              <a:srgbClr val="005196"/>
            </a:solidFill>
            <a:prstDash val="solid"/>
            <a:miter lim="800000"/>
            <a:headEnd len="sm" w="sm" type="none"/>
            <a:tailEnd len="sm" w="sm" type="none"/>
          </a:ln>
        </p:spPr>
      </p:cxnSp>
      <p:pic>
        <p:nvPicPr>
          <p:cNvPr descr="gc" id="104" name="Google Shape;104;p17"/>
          <p:cNvPicPr preferRelativeResize="0"/>
          <p:nvPr/>
        </p:nvPicPr>
        <p:blipFill rotWithShape="1">
          <a:blip r:embed="rId5">
            <a:alphaModFix/>
          </a:blip>
          <a:srcRect b="0" l="0" r="0" t="0"/>
          <a:stretch/>
        </p:blipFill>
        <p:spPr>
          <a:xfrm>
            <a:off x="6360987" y="2670933"/>
            <a:ext cx="714527" cy="701067"/>
          </a:xfrm>
          <a:prstGeom prst="rect">
            <a:avLst/>
          </a:prstGeom>
          <a:noFill/>
          <a:ln>
            <a:noFill/>
          </a:ln>
        </p:spPr>
      </p:pic>
      <p:pic>
        <p:nvPicPr>
          <p:cNvPr descr="Glitch_Purple_RGB" id="105" name="Google Shape;105;p17"/>
          <p:cNvPicPr preferRelativeResize="0"/>
          <p:nvPr/>
        </p:nvPicPr>
        <p:blipFill rotWithShape="1">
          <a:blip r:embed="rId6">
            <a:alphaModFix/>
          </a:blip>
          <a:srcRect b="0" l="0" r="0" t="0"/>
          <a:stretch/>
        </p:blipFill>
        <p:spPr>
          <a:xfrm>
            <a:off x="3820101" y="5915521"/>
            <a:ext cx="607507" cy="625091"/>
          </a:xfrm>
          <a:prstGeom prst="rect">
            <a:avLst/>
          </a:prstGeom>
          <a:noFill/>
          <a:ln>
            <a:noFill/>
          </a:ln>
        </p:spPr>
      </p:pic>
      <p:cxnSp>
        <p:nvCxnSpPr>
          <p:cNvPr id="106" name="Google Shape;106;p17"/>
          <p:cNvCxnSpPr/>
          <p:nvPr/>
        </p:nvCxnSpPr>
        <p:spPr>
          <a:xfrm>
            <a:off x="4500575" y="6668550"/>
            <a:ext cx="7809600" cy="0"/>
          </a:xfrm>
          <a:prstGeom prst="straightConnector1">
            <a:avLst/>
          </a:prstGeom>
          <a:noFill/>
          <a:ln cap="flat" cmpd="sng" w="38100">
            <a:solidFill>
              <a:srgbClr val="6441A4"/>
            </a:solidFill>
            <a:prstDash val="solid"/>
            <a:miter lim="800000"/>
            <a:headEnd len="sm" w="sm" type="none"/>
            <a:tailEnd len="sm" w="sm" type="none"/>
          </a:ln>
        </p:spPr>
      </p:cxnSp>
      <p:cxnSp>
        <p:nvCxnSpPr>
          <p:cNvPr id="107" name="Google Shape;107;p17"/>
          <p:cNvCxnSpPr/>
          <p:nvPr/>
        </p:nvCxnSpPr>
        <p:spPr>
          <a:xfrm>
            <a:off x="1408223" y="1888351"/>
            <a:ext cx="0" cy="4929900"/>
          </a:xfrm>
          <a:prstGeom prst="straightConnector1">
            <a:avLst/>
          </a:prstGeom>
          <a:noFill/>
          <a:ln cap="flat" cmpd="sng" w="12700">
            <a:solidFill>
              <a:srgbClr val="3F3F3F"/>
            </a:solidFill>
            <a:prstDash val="dash"/>
            <a:miter lim="800000"/>
            <a:headEnd len="sm" w="sm" type="none"/>
            <a:tailEnd len="sm" w="sm" type="none"/>
          </a:ln>
        </p:spPr>
      </p:cxnSp>
      <p:cxnSp>
        <p:nvCxnSpPr>
          <p:cNvPr id="108" name="Google Shape;108;p17"/>
          <p:cNvCxnSpPr/>
          <p:nvPr/>
        </p:nvCxnSpPr>
        <p:spPr>
          <a:xfrm>
            <a:off x="2553756" y="1888351"/>
            <a:ext cx="0" cy="4929900"/>
          </a:xfrm>
          <a:prstGeom prst="straightConnector1">
            <a:avLst/>
          </a:prstGeom>
          <a:noFill/>
          <a:ln cap="flat" cmpd="sng" w="12700">
            <a:solidFill>
              <a:srgbClr val="3F3F3F"/>
            </a:solidFill>
            <a:prstDash val="dash"/>
            <a:miter lim="800000"/>
            <a:headEnd len="sm" w="sm" type="none"/>
            <a:tailEnd len="sm" w="sm" type="none"/>
          </a:ln>
        </p:spPr>
      </p:cxnSp>
      <p:cxnSp>
        <p:nvCxnSpPr>
          <p:cNvPr id="109" name="Google Shape;109;p17"/>
          <p:cNvCxnSpPr/>
          <p:nvPr/>
        </p:nvCxnSpPr>
        <p:spPr>
          <a:xfrm>
            <a:off x="3699289" y="1888351"/>
            <a:ext cx="0" cy="4929900"/>
          </a:xfrm>
          <a:prstGeom prst="straightConnector1">
            <a:avLst/>
          </a:prstGeom>
          <a:noFill/>
          <a:ln cap="flat" cmpd="sng" w="12700">
            <a:solidFill>
              <a:srgbClr val="3F3F3F"/>
            </a:solidFill>
            <a:prstDash val="dash"/>
            <a:miter lim="800000"/>
            <a:headEnd len="sm" w="sm" type="none"/>
            <a:tailEnd len="sm" w="sm" type="none"/>
          </a:ln>
        </p:spPr>
      </p:cxnSp>
      <p:cxnSp>
        <p:nvCxnSpPr>
          <p:cNvPr id="110" name="Google Shape;110;p17"/>
          <p:cNvCxnSpPr/>
          <p:nvPr/>
        </p:nvCxnSpPr>
        <p:spPr>
          <a:xfrm>
            <a:off x="4844822" y="1888351"/>
            <a:ext cx="0" cy="4929900"/>
          </a:xfrm>
          <a:prstGeom prst="straightConnector1">
            <a:avLst/>
          </a:prstGeom>
          <a:noFill/>
          <a:ln cap="flat" cmpd="sng" w="12700">
            <a:solidFill>
              <a:srgbClr val="3F3F3F"/>
            </a:solidFill>
            <a:prstDash val="dash"/>
            <a:miter lim="800000"/>
            <a:headEnd len="sm" w="sm" type="none"/>
            <a:tailEnd len="sm" w="sm" type="none"/>
          </a:ln>
        </p:spPr>
      </p:cxnSp>
      <p:cxnSp>
        <p:nvCxnSpPr>
          <p:cNvPr id="111" name="Google Shape;111;p17"/>
          <p:cNvCxnSpPr/>
          <p:nvPr/>
        </p:nvCxnSpPr>
        <p:spPr>
          <a:xfrm>
            <a:off x="5990355" y="1888351"/>
            <a:ext cx="0" cy="4929900"/>
          </a:xfrm>
          <a:prstGeom prst="straightConnector1">
            <a:avLst/>
          </a:prstGeom>
          <a:noFill/>
          <a:ln cap="flat" cmpd="sng" w="12700">
            <a:solidFill>
              <a:srgbClr val="3F3F3F"/>
            </a:solidFill>
            <a:prstDash val="dash"/>
            <a:miter lim="800000"/>
            <a:headEnd len="sm" w="sm" type="none"/>
            <a:tailEnd len="sm" w="sm" type="none"/>
          </a:ln>
        </p:spPr>
      </p:cxnSp>
      <p:cxnSp>
        <p:nvCxnSpPr>
          <p:cNvPr id="112" name="Google Shape;112;p17"/>
          <p:cNvCxnSpPr/>
          <p:nvPr/>
        </p:nvCxnSpPr>
        <p:spPr>
          <a:xfrm>
            <a:off x="7135889" y="1888351"/>
            <a:ext cx="0" cy="4929900"/>
          </a:xfrm>
          <a:prstGeom prst="straightConnector1">
            <a:avLst/>
          </a:prstGeom>
          <a:noFill/>
          <a:ln cap="flat" cmpd="sng" w="12700">
            <a:solidFill>
              <a:srgbClr val="3F3F3F"/>
            </a:solidFill>
            <a:prstDash val="dash"/>
            <a:miter lim="800000"/>
            <a:headEnd len="sm" w="sm" type="none"/>
            <a:tailEnd len="sm" w="sm" type="none"/>
          </a:ln>
        </p:spPr>
      </p:cxnSp>
      <p:sp>
        <p:nvSpPr>
          <p:cNvPr id="113" name="Google Shape;113;p17"/>
          <p:cNvSpPr txBox="1"/>
          <p:nvPr/>
        </p:nvSpPr>
        <p:spPr>
          <a:xfrm>
            <a:off x="6111173" y="1689156"/>
            <a:ext cx="9039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2021</a:t>
            </a:r>
            <a:endParaRPr b="1" i="0" sz="1600" u="none" cap="none" strike="noStrike">
              <a:solidFill>
                <a:srgbClr val="000000"/>
              </a:solidFill>
              <a:latin typeface="Arial"/>
              <a:ea typeface="Arial"/>
              <a:cs typeface="Arial"/>
              <a:sym typeface="Arial"/>
            </a:endParaRPr>
          </a:p>
        </p:txBody>
      </p:sp>
      <p:pic>
        <p:nvPicPr>
          <p:cNvPr id="114" name="Google Shape;114;p17"/>
          <p:cNvPicPr preferRelativeResize="0"/>
          <p:nvPr/>
        </p:nvPicPr>
        <p:blipFill rotWithShape="1">
          <a:blip r:embed="rId7">
            <a:alphaModFix/>
          </a:blip>
          <a:srcRect b="0" l="0" r="0" t="0"/>
          <a:stretch/>
        </p:blipFill>
        <p:spPr>
          <a:xfrm>
            <a:off x="4930229" y="2433380"/>
            <a:ext cx="974699" cy="625097"/>
          </a:xfrm>
          <a:prstGeom prst="rect">
            <a:avLst/>
          </a:prstGeom>
          <a:noFill/>
          <a:ln>
            <a:noFill/>
          </a:ln>
        </p:spPr>
      </p:pic>
      <p:pic>
        <p:nvPicPr>
          <p:cNvPr id="115" name="Google Shape;115;p17"/>
          <p:cNvPicPr preferRelativeResize="0"/>
          <p:nvPr/>
        </p:nvPicPr>
        <p:blipFill rotWithShape="1">
          <a:blip r:embed="rId8">
            <a:alphaModFix/>
          </a:blip>
          <a:srcRect b="0" l="0" r="57155" t="0"/>
          <a:stretch/>
        </p:blipFill>
        <p:spPr>
          <a:xfrm>
            <a:off x="513877" y="2312970"/>
            <a:ext cx="714527" cy="679161"/>
          </a:xfrm>
          <a:prstGeom prst="rect">
            <a:avLst/>
          </a:prstGeom>
          <a:noFill/>
          <a:ln>
            <a:noFill/>
          </a:ln>
        </p:spPr>
      </p:pic>
      <p:pic>
        <p:nvPicPr>
          <p:cNvPr id="116" name="Google Shape;116;p17"/>
          <p:cNvPicPr preferRelativeResize="0"/>
          <p:nvPr/>
        </p:nvPicPr>
        <p:blipFill rotWithShape="1">
          <a:blip r:embed="rId9">
            <a:alphaModFix/>
          </a:blip>
          <a:srcRect b="0" l="0" r="0" t="0"/>
          <a:stretch/>
        </p:blipFill>
        <p:spPr>
          <a:xfrm>
            <a:off x="2591427" y="2820796"/>
            <a:ext cx="1198682" cy="1084930"/>
          </a:xfrm>
          <a:prstGeom prst="rect">
            <a:avLst/>
          </a:prstGeom>
          <a:noFill/>
          <a:ln>
            <a:noFill/>
          </a:ln>
        </p:spPr>
      </p:pic>
      <p:cxnSp>
        <p:nvCxnSpPr>
          <p:cNvPr id="117" name="Google Shape;117;p17"/>
          <p:cNvCxnSpPr/>
          <p:nvPr/>
        </p:nvCxnSpPr>
        <p:spPr>
          <a:xfrm>
            <a:off x="9426955" y="1888805"/>
            <a:ext cx="0" cy="4929900"/>
          </a:xfrm>
          <a:prstGeom prst="straightConnector1">
            <a:avLst/>
          </a:prstGeom>
          <a:noFill/>
          <a:ln cap="flat" cmpd="sng" w="12700">
            <a:solidFill>
              <a:srgbClr val="3F3F3F"/>
            </a:solidFill>
            <a:prstDash val="dash"/>
            <a:miter lim="800000"/>
            <a:headEnd len="sm" w="sm" type="none"/>
            <a:tailEnd len="sm" w="sm" type="none"/>
          </a:ln>
        </p:spPr>
      </p:cxnSp>
      <p:sp>
        <p:nvSpPr>
          <p:cNvPr id="118" name="Google Shape;118;p17"/>
          <p:cNvSpPr txBox="1"/>
          <p:nvPr/>
        </p:nvSpPr>
        <p:spPr>
          <a:xfrm>
            <a:off x="8436747" y="1689156"/>
            <a:ext cx="8349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2023</a:t>
            </a:r>
            <a:endParaRPr b="1" i="0" sz="1600" u="none" cap="none" strike="noStrike">
              <a:solidFill>
                <a:srgbClr val="000000"/>
              </a:solidFill>
              <a:latin typeface="Arial"/>
              <a:ea typeface="Arial"/>
              <a:cs typeface="Arial"/>
              <a:sym typeface="Arial"/>
            </a:endParaRPr>
          </a:p>
        </p:txBody>
      </p:sp>
      <p:cxnSp>
        <p:nvCxnSpPr>
          <p:cNvPr id="119" name="Google Shape;119;p17"/>
          <p:cNvCxnSpPr/>
          <p:nvPr/>
        </p:nvCxnSpPr>
        <p:spPr>
          <a:xfrm>
            <a:off x="3286125" y="2820800"/>
            <a:ext cx="1392900" cy="0"/>
          </a:xfrm>
          <a:prstGeom prst="straightConnector1">
            <a:avLst/>
          </a:prstGeom>
          <a:noFill/>
          <a:ln cap="flat" cmpd="sng" w="38100">
            <a:solidFill>
              <a:srgbClr val="F78222"/>
            </a:solidFill>
            <a:prstDash val="solid"/>
            <a:miter lim="800000"/>
            <a:headEnd len="sm" w="sm" type="none"/>
            <a:tailEnd len="sm" w="sm" type="none"/>
          </a:ln>
        </p:spPr>
      </p:cxnSp>
      <p:cxnSp>
        <p:nvCxnSpPr>
          <p:cNvPr id="120" name="Google Shape;120;p17"/>
          <p:cNvCxnSpPr/>
          <p:nvPr/>
        </p:nvCxnSpPr>
        <p:spPr>
          <a:xfrm>
            <a:off x="4688075" y="3112225"/>
            <a:ext cx="1500300" cy="0"/>
          </a:xfrm>
          <a:prstGeom prst="straightConnector1">
            <a:avLst/>
          </a:prstGeom>
          <a:noFill/>
          <a:ln cap="flat" cmpd="sng" w="38100">
            <a:solidFill>
              <a:srgbClr val="0CC5CA"/>
            </a:solidFill>
            <a:prstDash val="solid"/>
            <a:miter lim="800000"/>
            <a:headEnd len="sm" w="sm" type="none"/>
            <a:tailEnd len="sm" w="sm" type="none"/>
          </a:ln>
        </p:spPr>
      </p:cxnSp>
      <p:cxnSp>
        <p:nvCxnSpPr>
          <p:cNvPr id="121" name="Google Shape;121;p17"/>
          <p:cNvCxnSpPr/>
          <p:nvPr/>
        </p:nvCxnSpPr>
        <p:spPr>
          <a:xfrm>
            <a:off x="1655149" y="2529371"/>
            <a:ext cx="1577400" cy="0"/>
          </a:xfrm>
          <a:prstGeom prst="straightConnector1">
            <a:avLst/>
          </a:prstGeom>
          <a:noFill/>
          <a:ln cap="flat" cmpd="sng" w="38100">
            <a:solidFill>
              <a:srgbClr val="007CC2"/>
            </a:solidFill>
            <a:prstDash val="solid"/>
            <a:miter lim="800000"/>
            <a:headEnd len="sm" w="sm" type="none"/>
            <a:tailEnd len="sm" w="sm" type="none"/>
          </a:ln>
        </p:spPr>
      </p:cxnSp>
      <p:cxnSp>
        <p:nvCxnSpPr>
          <p:cNvPr id="122" name="Google Shape;122;p17"/>
          <p:cNvCxnSpPr/>
          <p:nvPr/>
        </p:nvCxnSpPr>
        <p:spPr>
          <a:xfrm>
            <a:off x="1228399" y="2237948"/>
            <a:ext cx="414600" cy="0"/>
          </a:xfrm>
          <a:prstGeom prst="straightConnector1">
            <a:avLst/>
          </a:prstGeom>
          <a:noFill/>
          <a:ln cap="flat" cmpd="sng" w="38100">
            <a:solidFill>
              <a:srgbClr val="20C3F3"/>
            </a:solidFill>
            <a:prstDash val="solid"/>
            <a:miter lim="800000"/>
            <a:headEnd len="sm" w="sm" type="none"/>
            <a:tailEnd len="sm" w="sm" type="none"/>
          </a:ln>
        </p:spPr>
      </p:cxnSp>
      <p:pic>
        <p:nvPicPr>
          <p:cNvPr id="123" name="Google Shape;123;p17"/>
          <p:cNvPicPr preferRelativeResize="0"/>
          <p:nvPr/>
        </p:nvPicPr>
        <p:blipFill rotWithShape="1">
          <a:blip r:embed="rId10">
            <a:alphaModFix/>
          </a:blip>
          <a:srcRect b="0" l="0" r="0" t="0"/>
          <a:stretch/>
        </p:blipFill>
        <p:spPr>
          <a:xfrm>
            <a:off x="8314500" y="4703181"/>
            <a:ext cx="903900" cy="886820"/>
          </a:xfrm>
          <a:prstGeom prst="rect">
            <a:avLst/>
          </a:prstGeom>
          <a:noFill/>
          <a:ln>
            <a:noFill/>
          </a:ln>
        </p:spPr>
      </p:pic>
      <p:cxnSp>
        <p:nvCxnSpPr>
          <p:cNvPr id="124" name="Google Shape;124;p17"/>
          <p:cNvCxnSpPr/>
          <p:nvPr/>
        </p:nvCxnSpPr>
        <p:spPr>
          <a:xfrm>
            <a:off x="8340325" y="5638800"/>
            <a:ext cx="3969000" cy="0"/>
          </a:xfrm>
          <a:prstGeom prst="straightConnector1">
            <a:avLst/>
          </a:prstGeom>
          <a:noFill/>
          <a:ln cap="flat" cmpd="sng" w="38100">
            <a:solidFill>
              <a:srgbClr val="000000"/>
            </a:solidFill>
            <a:prstDash val="solid"/>
            <a:miter lim="800000"/>
            <a:headEnd len="sm" w="sm" type="none"/>
            <a:tailEnd len="sm" w="sm" type="none"/>
          </a:ln>
        </p:spPr>
      </p:cxnSp>
      <p:pic>
        <p:nvPicPr>
          <p:cNvPr id="125" name="Google Shape;125;p17"/>
          <p:cNvPicPr preferRelativeResize="0"/>
          <p:nvPr/>
        </p:nvPicPr>
        <p:blipFill rotWithShape="1">
          <a:blip r:embed="rId11">
            <a:alphaModFix/>
          </a:blip>
          <a:srcRect b="0" l="0" r="0" t="0"/>
          <a:stretch/>
        </p:blipFill>
        <p:spPr>
          <a:xfrm>
            <a:off x="5494251" y="5202691"/>
            <a:ext cx="992197" cy="973504"/>
          </a:xfrm>
          <a:prstGeom prst="rect">
            <a:avLst/>
          </a:prstGeom>
          <a:noFill/>
          <a:ln>
            <a:noFill/>
          </a:ln>
        </p:spPr>
      </p:pic>
      <p:cxnSp>
        <p:nvCxnSpPr>
          <p:cNvPr id="126" name="Google Shape;126;p17"/>
          <p:cNvCxnSpPr/>
          <p:nvPr/>
        </p:nvCxnSpPr>
        <p:spPr>
          <a:xfrm>
            <a:off x="4857750" y="6102075"/>
            <a:ext cx="7452600" cy="0"/>
          </a:xfrm>
          <a:prstGeom prst="straightConnector1">
            <a:avLst/>
          </a:prstGeom>
          <a:noFill/>
          <a:ln cap="flat" cmpd="sng" w="38100">
            <a:solidFill>
              <a:srgbClr val="F90373"/>
            </a:solidFill>
            <a:prstDash val="solid"/>
            <a:miter lim="800000"/>
            <a:headEnd len="sm" w="sm" type="none"/>
            <a:tailEnd len="sm" w="sm" type="none"/>
          </a:ln>
        </p:spPr>
      </p:cxnSp>
      <p:pic>
        <p:nvPicPr>
          <p:cNvPr id="127" name="Google Shape;127;p17"/>
          <p:cNvPicPr preferRelativeResize="0"/>
          <p:nvPr/>
        </p:nvPicPr>
        <p:blipFill rotWithShape="1">
          <a:blip r:embed="rId12">
            <a:alphaModFix/>
          </a:blip>
          <a:srcRect b="20137" l="0" r="0" t="20250"/>
          <a:stretch/>
        </p:blipFill>
        <p:spPr>
          <a:xfrm>
            <a:off x="8254873" y="3702884"/>
            <a:ext cx="1198677" cy="701070"/>
          </a:xfrm>
          <a:prstGeom prst="rect">
            <a:avLst/>
          </a:prstGeom>
          <a:noFill/>
          <a:ln>
            <a:noFill/>
          </a:ln>
        </p:spPr>
      </p:pic>
      <p:cxnSp>
        <p:nvCxnSpPr>
          <p:cNvPr id="128" name="Google Shape;128;p17"/>
          <p:cNvCxnSpPr/>
          <p:nvPr/>
        </p:nvCxnSpPr>
        <p:spPr>
          <a:xfrm>
            <a:off x="9099350" y="3753775"/>
            <a:ext cx="339300" cy="0"/>
          </a:xfrm>
          <a:prstGeom prst="straightConnector1">
            <a:avLst/>
          </a:prstGeom>
          <a:noFill/>
          <a:ln cap="flat" cmpd="sng" w="38100">
            <a:solidFill>
              <a:srgbClr val="5400FF"/>
            </a:solidFill>
            <a:prstDash val="solid"/>
            <a:miter lim="800000"/>
            <a:headEnd len="sm" w="sm" type="none"/>
            <a:tailEnd len="sm" w="sm" type="none"/>
          </a:ln>
        </p:spPr>
      </p:cxnSp>
      <p:sp>
        <p:nvSpPr>
          <p:cNvPr id="129" name="Google Shape;129;p17"/>
          <p:cNvSpPr txBox="1"/>
          <p:nvPr/>
        </p:nvSpPr>
        <p:spPr>
          <a:xfrm>
            <a:off x="9582278" y="1689156"/>
            <a:ext cx="8349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2024</a:t>
            </a:r>
            <a:endParaRPr b="1" i="0" sz="1600" u="none" cap="none" strike="noStrike">
              <a:solidFill>
                <a:srgbClr val="000000"/>
              </a:solidFill>
              <a:latin typeface="Arial"/>
              <a:ea typeface="Arial"/>
              <a:cs typeface="Arial"/>
              <a:sym typeface="Arial"/>
            </a:endParaRPr>
          </a:p>
        </p:txBody>
      </p:sp>
      <p:cxnSp>
        <p:nvCxnSpPr>
          <p:cNvPr id="130" name="Google Shape;130;p17"/>
          <p:cNvCxnSpPr/>
          <p:nvPr/>
        </p:nvCxnSpPr>
        <p:spPr>
          <a:xfrm>
            <a:off x="11718021" y="1888805"/>
            <a:ext cx="0" cy="4929900"/>
          </a:xfrm>
          <a:prstGeom prst="straightConnector1">
            <a:avLst/>
          </a:prstGeom>
          <a:noFill/>
          <a:ln cap="flat" cmpd="sng" w="12700">
            <a:solidFill>
              <a:srgbClr val="3F3F3F"/>
            </a:solidFill>
            <a:prstDash val="dash"/>
            <a:miter lim="800000"/>
            <a:headEnd len="sm" w="sm" type="none"/>
            <a:tailEnd len="sm" w="sm" type="none"/>
          </a:ln>
        </p:spPr>
      </p:cxnSp>
      <p:pic>
        <p:nvPicPr>
          <p:cNvPr id="131" name="Google Shape;131;p17"/>
          <p:cNvPicPr preferRelativeResize="0"/>
          <p:nvPr/>
        </p:nvPicPr>
        <p:blipFill rotWithShape="1">
          <a:blip r:embed="rId13">
            <a:alphaModFix/>
          </a:blip>
          <a:srcRect b="21603" l="9712" r="33620" t="21243"/>
          <a:stretch/>
        </p:blipFill>
        <p:spPr>
          <a:xfrm>
            <a:off x="9453550" y="6327502"/>
            <a:ext cx="339300" cy="306672"/>
          </a:xfrm>
          <a:prstGeom prst="rect">
            <a:avLst/>
          </a:prstGeom>
          <a:noFill/>
          <a:ln>
            <a:noFill/>
          </a:ln>
        </p:spPr>
      </p:pic>
      <p:pic>
        <p:nvPicPr>
          <p:cNvPr id="132" name="Google Shape;132;p17"/>
          <p:cNvPicPr preferRelativeResize="0"/>
          <p:nvPr/>
        </p:nvPicPr>
        <p:blipFill>
          <a:blip r:embed="rId14">
            <a:alphaModFix/>
          </a:blip>
          <a:stretch>
            <a:fillRect/>
          </a:stretch>
        </p:blipFill>
        <p:spPr>
          <a:xfrm>
            <a:off x="9693517" y="4356501"/>
            <a:ext cx="834759" cy="819034"/>
          </a:xfrm>
          <a:prstGeom prst="rect">
            <a:avLst/>
          </a:prstGeom>
          <a:noFill/>
          <a:ln>
            <a:noFill/>
          </a:ln>
        </p:spPr>
      </p:pic>
      <p:cxnSp>
        <p:nvCxnSpPr>
          <p:cNvPr id="133" name="Google Shape;133;p17"/>
          <p:cNvCxnSpPr/>
          <p:nvPr/>
        </p:nvCxnSpPr>
        <p:spPr>
          <a:xfrm>
            <a:off x="10304850" y="5227800"/>
            <a:ext cx="2006100" cy="0"/>
          </a:xfrm>
          <a:prstGeom prst="straightConnector1">
            <a:avLst/>
          </a:prstGeom>
          <a:noFill/>
          <a:ln cap="flat" cmpd="sng" w="38100">
            <a:solidFill>
              <a:srgbClr val="FF940D"/>
            </a:solidFill>
            <a:prstDash val="solid"/>
            <a:miter lim="800000"/>
            <a:headEnd len="sm" w="sm" type="none"/>
            <a:tailEnd len="sm" w="sm" type="none"/>
          </a:ln>
        </p:spPr>
      </p:cxnSp>
      <p:cxnSp>
        <p:nvCxnSpPr>
          <p:cNvPr id="134" name="Google Shape;134;p17"/>
          <p:cNvCxnSpPr/>
          <p:nvPr/>
        </p:nvCxnSpPr>
        <p:spPr>
          <a:xfrm>
            <a:off x="10572488" y="1888355"/>
            <a:ext cx="0" cy="4929900"/>
          </a:xfrm>
          <a:prstGeom prst="straightConnector1">
            <a:avLst/>
          </a:prstGeom>
          <a:noFill/>
          <a:ln cap="flat" cmpd="sng" w="12700">
            <a:solidFill>
              <a:srgbClr val="3F3F3F"/>
            </a:solidFill>
            <a:prstDash val="dash"/>
            <a:miter lim="800000"/>
            <a:headEnd len="sm" w="sm" type="none"/>
            <a:tailEnd len="sm" w="sm" type="none"/>
          </a:ln>
        </p:spPr>
      </p:cxnSp>
      <p:sp>
        <p:nvSpPr>
          <p:cNvPr id="135" name="Google Shape;135;p17"/>
          <p:cNvSpPr txBox="1"/>
          <p:nvPr/>
        </p:nvSpPr>
        <p:spPr>
          <a:xfrm>
            <a:off x="10727822" y="1689156"/>
            <a:ext cx="8349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Arial"/>
                <a:ea typeface="Arial"/>
                <a:cs typeface="Arial"/>
                <a:sym typeface="Arial"/>
              </a:rPr>
              <a:t>202</a:t>
            </a:r>
            <a:r>
              <a:rPr b="1" lang="en-US" sz="1600"/>
              <a:t>5</a:t>
            </a:r>
            <a:endParaRPr b="1" i="0" sz="1600" u="none" cap="none" strike="noStrike">
              <a:solidFill>
                <a:srgbClr val="000000"/>
              </a:solidFill>
              <a:latin typeface="Arial"/>
              <a:ea typeface="Arial"/>
              <a:cs typeface="Arial"/>
              <a:sym typeface="Arial"/>
            </a:endParaRPr>
          </a:p>
        </p:txBody>
      </p:sp>
      <p:pic>
        <p:nvPicPr>
          <p:cNvPr id="136" name="Google Shape;136;p17"/>
          <p:cNvPicPr preferRelativeResize="0"/>
          <p:nvPr/>
        </p:nvPicPr>
        <p:blipFill>
          <a:blip r:embed="rId15">
            <a:alphaModFix/>
          </a:blip>
          <a:stretch>
            <a:fillRect/>
          </a:stretch>
        </p:blipFill>
        <p:spPr>
          <a:xfrm>
            <a:off x="10233200" y="6311977"/>
            <a:ext cx="339300" cy="337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44"/>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41" name="Google Shape;441;p44"/>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IF, ELIF, ELSE</a:t>
            </a:r>
            <a:endParaRPr sz="3600">
              <a:latin typeface="Montserrat"/>
              <a:ea typeface="Montserrat"/>
              <a:cs typeface="Montserrat"/>
              <a:sym typeface="Montserrat"/>
            </a:endParaRPr>
          </a:p>
        </p:txBody>
      </p:sp>
      <p:pic>
        <p:nvPicPr>
          <p:cNvPr id="442" name="Google Shape;442;p44"/>
          <p:cNvPicPr preferRelativeResize="0"/>
          <p:nvPr/>
        </p:nvPicPr>
        <p:blipFill rotWithShape="1">
          <a:blip r:embed="rId4">
            <a:alphaModFix/>
          </a:blip>
          <a:srcRect b="2107" l="0" r="0" t="2116"/>
          <a:stretch/>
        </p:blipFill>
        <p:spPr>
          <a:xfrm>
            <a:off x="2631500" y="1517013"/>
            <a:ext cx="6668650" cy="3823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45"/>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49" name="Google Shape;449;p45"/>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Exercícios</a:t>
            </a:r>
            <a:endParaRPr sz="3600">
              <a:latin typeface="Montserrat"/>
              <a:ea typeface="Montserrat"/>
              <a:cs typeface="Montserrat"/>
              <a:sym typeface="Montserrat"/>
            </a:endParaRPr>
          </a:p>
        </p:txBody>
      </p:sp>
      <p:sp>
        <p:nvSpPr>
          <p:cNvPr id="450" name="Google Shape;450;p45"/>
          <p:cNvSpPr txBox="1"/>
          <p:nvPr/>
        </p:nvSpPr>
        <p:spPr>
          <a:xfrm>
            <a:off x="739500" y="1552650"/>
            <a:ext cx="10833300" cy="46485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SzPts val="2000"/>
              <a:buFont typeface="Montserrat"/>
              <a:buAutoNum type="arabicPeriod"/>
            </a:pPr>
            <a:r>
              <a:rPr lang="en-US" sz="2000">
                <a:latin typeface="Montserrat"/>
                <a:ea typeface="Montserrat"/>
                <a:cs typeface="Montserrat"/>
                <a:sym typeface="Montserrat"/>
              </a:rPr>
              <a:t>Faça um programa que vende uma garrafa de água:</a:t>
            </a:r>
            <a:endParaRPr sz="2000">
              <a:latin typeface="Montserrat"/>
              <a:ea typeface="Montserrat"/>
              <a:cs typeface="Montserrat"/>
              <a:sym typeface="Montserrat"/>
            </a:endParaRPr>
          </a:p>
          <a:p>
            <a:pPr indent="-355600" lvl="1" marL="914400" marR="0" rtl="0" algn="l">
              <a:lnSpc>
                <a:spcPct val="150000"/>
              </a:lnSpc>
              <a:spcBef>
                <a:spcPts val="0"/>
              </a:spcBef>
              <a:spcAft>
                <a:spcPts val="0"/>
              </a:spcAft>
              <a:buSzPts val="2000"/>
              <a:buFont typeface="Montserrat"/>
              <a:buAutoNum type="alphaLcPeriod"/>
            </a:pPr>
            <a:r>
              <a:rPr lang="en-US" sz="2000">
                <a:latin typeface="Montserrat"/>
                <a:ea typeface="Montserrat"/>
                <a:cs typeface="Montserrat"/>
                <a:sym typeface="Montserrat"/>
              </a:rPr>
              <a:t>Se o cliente escolher água mineral natural, será cobrado R$1,50</a:t>
            </a:r>
            <a:endParaRPr sz="2000">
              <a:latin typeface="Montserrat"/>
              <a:ea typeface="Montserrat"/>
              <a:cs typeface="Montserrat"/>
              <a:sym typeface="Montserrat"/>
            </a:endParaRPr>
          </a:p>
          <a:p>
            <a:pPr indent="-355600" lvl="1" marL="914400" marR="0" rtl="0" algn="l">
              <a:lnSpc>
                <a:spcPct val="150000"/>
              </a:lnSpc>
              <a:spcBef>
                <a:spcPts val="0"/>
              </a:spcBef>
              <a:spcAft>
                <a:spcPts val="0"/>
              </a:spcAft>
              <a:buSzPts val="2000"/>
              <a:buFont typeface="Montserrat"/>
              <a:buAutoNum type="alphaLcPeriod"/>
            </a:pPr>
            <a:r>
              <a:rPr lang="en-US" sz="2000">
                <a:latin typeface="Montserrat"/>
                <a:ea typeface="Montserrat"/>
                <a:cs typeface="Montserrat"/>
                <a:sym typeface="Montserrat"/>
              </a:rPr>
              <a:t>Se o cliente escolher água mineral com gás, será cobrado R$2,50</a:t>
            </a:r>
            <a:endParaRPr sz="2000">
              <a:latin typeface="Montserrat"/>
              <a:ea typeface="Montserrat"/>
              <a:cs typeface="Montserrat"/>
              <a:sym typeface="Montserrat"/>
            </a:endParaRPr>
          </a:p>
          <a:p>
            <a:pPr indent="-355600" lvl="0" marL="457200" marR="0" rtl="0" algn="l">
              <a:lnSpc>
                <a:spcPct val="150000"/>
              </a:lnSpc>
              <a:spcBef>
                <a:spcPts val="0"/>
              </a:spcBef>
              <a:spcAft>
                <a:spcPts val="0"/>
              </a:spcAft>
              <a:buSzPts val="2000"/>
              <a:buFont typeface="Montserrat"/>
              <a:buAutoNum type="arabicPeriod"/>
            </a:pPr>
            <a:r>
              <a:rPr lang="en-US" sz="2000">
                <a:latin typeface="Montserrat"/>
                <a:ea typeface="Montserrat"/>
                <a:cs typeface="Montserrat"/>
                <a:sym typeface="Montserrat"/>
              </a:rPr>
              <a:t>Altere o programa anterior para considerar a quantidade de garrafas de água</a:t>
            </a:r>
            <a:endParaRPr sz="2000">
              <a:latin typeface="Montserrat"/>
              <a:ea typeface="Montserrat"/>
              <a:cs typeface="Montserrat"/>
              <a:sym typeface="Montserrat"/>
            </a:endParaRPr>
          </a:p>
          <a:p>
            <a:pPr indent="-355600" lvl="0" marL="457200" marR="0" rtl="0" algn="l">
              <a:lnSpc>
                <a:spcPct val="150000"/>
              </a:lnSpc>
              <a:spcBef>
                <a:spcPts val="0"/>
              </a:spcBef>
              <a:spcAft>
                <a:spcPts val="0"/>
              </a:spcAft>
              <a:buSzPts val="2000"/>
              <a:buFont typeface="Montserrat"/>
              <a:buAutoNum type="arabicPeriod"/>
            </a:pPr>
            <a:r>
              <a:rPr lang="en-US" sz="2000">
                <a:latin typeface="Montserrat"/>
                <a:ea typeface="Montserrat"/>
                <a:cs typeface="Montserrat"/>
                <a:sym typeface="Montserrat"/>
              </a:rPr>
              <a:t>Faça o programa de uma sorveteria, onde o usuário pode escolher:</a:t>
            </a:r>
            <a:endParaRPr sz="2000">
              <a:latin typeface="Montserrat"/>
              <a:ea typeface="Montserrat"/>
              <a:cs typeface="Montserrat"/>
              <a:sym typeface="Montserrat"/>
            </a:endParaRPr>
          </a:p>
          <a:p>
            <a:pPr indent="-355600" lvl="1" marL="914400" marR="0" rtl="0" algn="l">
              <a:lnSpc>
                <a:spcPct val="150000"/>
              </a:lnSpc>
              <a:spcBef>
                <a:spcPts val="0"/>
              </a:spcBef>
              <a:spcAft>
                <a:spcPts val="0"/>
              </a:spcAft>
              <a:buSzPts val="2000"/>
              <a:buFont typeface="Montserrat"/>
              <a:buAutoNum type="alphaLcPeriod"/>
            </a:pPr>
            <a:r>
              <a:rPr lang="en-US" sz="2000">
                <a:latin typeface="Montserrat"/>
                <a:ea typeface="Montserrat"/>
                <a:cs typeface="Montserrat"/>
                <a:sym typeface="Montserrat"/>
              </a:rPr>
              <a:t>Tipo de sorvete: casquinha (R$1,00), cascão (R$2,50), cestinha (R$4,00)</a:t>
            </a:r>
            <a:endParaRPr sz="2000">
              <a:latin typeface="Montserrat"/>
              <a:ea typeface="Montserrat"/>
              <a:cs typeface="Montserrat"/>
              <a:sym typeface="Montserrat"/>
            </a:endParaRPr>
          </a:p>
          <a:p>
            <a:pPr indent="-355600" lvl="1" marL="914400" marR="0" rtl="0" algn="l">
              <a:lnSpc>
                <a:spcPct val="150000"/>
              </a:lnSpc>
              <a:spcBef>
                <a:spcPts val="0"/>
              </a:spcBef>
              <a:spcAft>
                <a:spcPts val="0"/>
              </a:spcAft>
              <a:buSzPts val="2000"/>
              <a:buFont typeface="Montserrat"/>
              <a:buAutoNum type="alphaLcPeriod"/>
            </a:pPr>
            <a:r>
              <a:rPr lang="en-US" sz="2000">
                <a:latin typeface="Montserrat"/>
                <a:ea typeface="Montserrat"/>
                <a:cs typeface="Montserrat"/>
                <a:sym typeface="Montserrat"/>
              </a:rPr>
              <a:t>Sabor do sorvete: morango, creme, chocolate</a:t>
            </a:r>
            <a:endParaRPr sz="2000">
              <a:latin typeface="Montserrat"/>
              <a:ea typeface="Montserrat"/>
              <a:cs typeface="Montserrat"/>
              <a:sym typeface="Montserrat"/>
            </a:endParaRPr>
          </a:p>
          <a:p>
            <a:pPr indent="-355600" lvl="1" marL="914400" marR="0" rtl="0" algn="l">
              <a:lnSpc>
                <a:spcPct val="150000"/>
              </a:lnSpc>
              <a:spcBef>
                <a:spcPts val="0"/>
              </a:spcBef>
              <a:spcAft>
                <a:spcPts val="0"/>
              </a:spcAft>
              <a:buSzPts val="2000"/>
              <a:buFont typeface="Montserrat"/>
              <a:buAutoNum type="alphaLcPeriod"/>
            </a:pPr>
            <a:r>
              <a:rPr lang="en-US" sz="2000">
                <a:latin typeface="Montserrat"/>
                <a:ea typeface="Montserrat"/>
                <a:cs typeface="Montserrat"/>
                <a:sym typeface="Montserrat"/>
              </a:rPr>
              <a:t>Cobertura: Caramelo (R$1,50), morango (R$1,50), chocolate (R$1,50), sem cobertura (R$0,00)</a:t>
            </a:r>
            <a:endParaRPr sz="2000">
              <a:latin typeface="Montserrat"/>
              <a:ea typeface="Montserrat"/>
              <a:cs typeface="Montserrat"/>
              <a:sym typeface="Montserrat"/>
            </a:endParaRPr>
          </a:p>
          <a:p>
            <a:pPr indent="0" lvl="0" marL="0" marR="0" rtl="0" algn="l">
              <a:lnSpc>
                <a:spcPct val="150000"/>
              </a:lnSpc>
              <a:spcBef>
                <a:spcPts val="0"/>
              </a:spcBef>
              <a:spcAft>
                <a:spcPts val="0"/>
              </a:spcAft>
              <a:buNone/>
            </a:pPr>
            <a:r>
              <a:rPr lang="en-US" sz="2000">
                <a:latin typeface="Montserrat"/>
                <a:ea typeface="Montserrat"/>
                <a:cs typeface="Montserrat"/>
                <a:sym typeface="Montserrat"/>
              </a:rPr>
              <a:t>Apresente o valor a ser pago</a:t>
            </a:r>
            <a:endParaRPr sz="20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46"/>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57" name="Google Shape;457;p46"/>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Exercícios</a:t>
            </a:r>
            <a:endParaRPr sz="3600">
              <a:latin typeface="Montserrat"/>
              <a:ea typeface="Montserrat"/>
              <a:cs typeface="Montserrat"/>
              <a:sym typeface="Montserrat"/>
            </a:endParaRPr>
          </a:p>
        </p:txBody>
      </p:sp>
      <p:sp>
        <p:nvSpPr>
          <p:cNvPr id="458" name="Google Shape;458;p46"/>
          <p:cNvSpPr txBox="1"/>
          <p:nvPr/>
        </p:nvSpPr>
        <p:spPr>
          <a:xfrm>
            <a:off x="739500" y="1552650"/>
            <a:ext cx="10833300" cy="18777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SzPts val="2000"/>
              <a:buFont typeface="Montserrat"/>
              <a:buAutoNum type="arabicPeriod" startAt="4"/>
            </a:pPr>
            <a:r>
              <a:rPr lang="en-US" sz="2000">
                <a:latin typeface="Montserrat"/>
                <a:ea typeface="Montserrat"/>
                <a:cs typeface="Montserrat"/>
                <a:sym typeface="Montserrat"/>
              </a:rPr>
              <a:t>Faça um programa que verifique se a pessoa pertence à família “calvo”.</a:t>
            </a:r>
            <a:endParaRPr sz="2000">
              <a:latin typeface="Montserrat"/>
              <a:ea typeface="Montserrat"/>
              <a:cs typeface="Montserrat"/>
              <a:sym typeface="Montserrat"/>
            </a:endParaRPr>
          </a:p>
          <a:p>
            <a:pPr indent="-355600" lvl="0" marL="457200" marR="0" rtl="0" algn="l">
              <a:lnSpc>
                <a:spcPct val="150000"/>
              </a:lnSpc>
              <a:spcBef>
                <a:spcPts val="0"/>
              </a:spcBef>
              <a:spcAft>
                <a:spcPts val="0"/>
              </a:spcAft>
              <a:buSzPts val="2000"/>
              <a:buFont typeface="Montserrat"/>
              <a:buAutoNum type="arabicPeriod" startAt="4"/>
            </a:pPr>
            <a:r>
              <a:rPr lang="en-US" sz="2000">
                <a:latin typeface="Montserrat"/>
                <a:ea typeface="Montserrat"/>
                <a:cs typeface="Montserrat"/>
                <a:sym typeface="Montserrat"/>
              </a:rPr>
              <a:t>Faça um programa que verifique se a pessoa pertence à família “calvo” ou “silva”.</a:t>
            </a:r>
            <a:endParaRPr sz="2000">
              <a:latin typeface="Montserrat"/>
              <a:ea typeface="Montserrat"/>
              <a:cs typeface="Montserrat"/>
              <a:sym typeface="Montserrat"/>
            </a:endParaRPr>
          </a:p>
          <a:p>
            <a:pPr indent="-355600" lvl="0" marL="457200" marR="0" rtl="0" algn="l">
              <a:lnSpc>
                <a:spcPct val="150000"/>
              </a:lnSpc>
              <a:spcBef>
                <a:spcPts val="0"/>
              </a:spcBef>
              <a:spcAft>
                <a:spcPts val="0"/>
              </a:spcAft>
              <a:buSzPts val="2000"/>
              <a:buFont typeface="Montserrat"/>
              <a:buAutoNum type="arabicPeriod" startAt="4"/>
            </a:pPr>
            <a:r>
              <a:rPr lang="en-US" sz="2000">
                <a:latin typeface="Montserrat"/>
                <a:ea typeface="Montserrat"/>
                <a:cs typeface="Montserrat"/>
                <a:sym typeface="Montserrat"/>
              </a:rPr>
              <a:t>Faça um programa que verifique se o item que a pessoa escolheu para comprar na loja está na lista: laranja, cerveja, miojo, carvão, picanha.</a:t>
            </a:r>
            <a:endParaRPr sz="20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47"/>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65" name="Google Shape;465;p47"/>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while</a:t>
            </a:r>
            <a:endParaRPr sz="3600">
              <a:latin typeface="Montserrat"/>
              <a:ea typeface="Montserrat"/>
              <a:cs typeface="Montserrat"/>
              <a:sym typeface="Montserrat"/>
            </a:endParaRPr>
          </a:p>
        </p:txBody>
      </p:sp>
      <p:pic>
        <p:nvPicPr>
          <p:cNvPr id="466" name="Google Shape;466;p47"/>
          <p:cNvPicPr preferRelativeResize="0"/>
          <p:nvPr/>
        </p:nvPicPr>
        <p:blipFill rotWithShape="1">
          <a:blip r:embed="rId4">
            <a:alphaModFix/>
          </a:blip>
          <a:srcRect b="7728" l="0" r="0" t="7719"/>
          <a:stretch/>
        </p:blipFill>
        <p:spPr>
          <a:xfrm>
            <a:off x="2543175" y="1447790"/>
            <a:ext cx="7105650" cy="3962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48"/>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73" name="Google Shape;473;p48"/>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while</a:t>
            </a:r>
            <a:endParaRPr sz="3600">
              <a:latin typeface="Montserrat"/>
              <a:ea typeface="Montserrat"/>
              <a:cs typeface="Montserrat"/>
              <a:sym typeface="Montserrat"/>
            </a:endParaRPr>
          </a:p>
        </p:txBody>
      </p:sp>
      <p:pic>
        <p:nvPicPr>
          <p:cNvPr id="474" name="Google Shape;474;p48"/>
          <p:cNvPicPr preferRelativeResize="0"/>
          <p:nvPr/>
        </p:nvPicPr>
        <p:blipFill rotWithShape="1">
          <a:blip r:embed="rId4">
            <a:alphaModFix/>
          </a:blip>
          <a:srcRect b="11053" l="0" r="0" t="11046"/>
          <a:stretch/>
        </p:blipFill>
        <p:spPr>
          <a:xfrm>
            <a:off x="2543175" y="1447790"/>
            <a:ext cx="7105650" cy="3962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49"/>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81" name="Google Shape;481;p49"/>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for</a:t>
            </a:r>
            <a:endParaRPr sz="3600">
              <a:latin typeface="Montserrat"/>
              <a:ea typeface="Montserrat"/>
              <a:cs typeface="Montserrat"/>
              <a:sym typeface="Montserrat"/>
            </a:endParaRPr>
          </a:p>
        </p:txBody>
      </p:sp>
      <p:pic>
        <p:nvPicPr>
          <p:cNvPr id="482" name="Google Shape;482;p49"/>
          <p:cNvPicPr preferRelativeResize="0"/>
          <p:nvPr/>
        </p:nvPicPr>
        <p:blipFill rotWithShape="1">
          <a:blip r:embed="rId4">
            <a:alphaModFix/>
          </a:blip>
          <a:srcRect b="0" l="0" r="0" t="0"/>
          <a:stretch/>
        </p:blipFill>
        <p:spPr>
          <a:xfrm>
            <a:off x="2543175" y="1447790"/>
            <a:ext cx="7105650" cy="3962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50"/>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89" name="Google Shape;489;p50"/>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for</a:t>
            </a:r>
            <a:endParaRPr sz="3600">
              <a:latin typeface="Montserrat"/>
              <a:ea typeface="Montserrat"/>
              <a:cs typeface="Montserrat"/>
              <a:sym typeface="Montserrat"/>
            </a:endParaRPr>
          </a:p>
        </p:txBody>
      </p:sp>
      <p:pic>
        <p:nvPicPr>
          <p:cNvPr id="490" name="Google Shape;490;p50"/>
          <p:cNvPicPr preferRelativeResize="0"/>
          <p:nvPr/>
        </p:nvPicPr>
        <p:blipFill rotWithShape="1">
          <a:blip r:embed="rId4">
            <a:alphaModFix/>
          </a:blip>
          <a:srcRect b="7728" l="0" r="0" t="7719"/>
          <a:stretch/>
        </p:blipFill>
        <p:spPr>
          <a:xfrm>
            <a:off x="2543175" y="1447790"/>
            <a:ext cx="7105650" cy="39623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51"/>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497" name="Google Shape;497;p51"/>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Exercícios</a:t>
            </a:r>
            <a:endParaRPr sz="3600">
              <a:latin typeface="Montserrat"/>
              <a:ea typeface="Montserrat"/>
              <a:cs typeface="Montserrat"/>
              <a:sym typeface="Montserrat"/>
            </a:endParaRPr>
          </a:p>
        </p:txBody>
      </p:sp>
      <p:sp>
        <p:nvSpPr>
          <p:cNvPr id="498" name="Google Shape;498;p51"/>
          <p:cNvSpPr txBox="1"/>
          <p:nvPr/>
        </p:nvSpPr>
        <p:spPr>
          <a:xfrm>
            <a:off x="739500" y="1552650"/>
            <a:ext cx="10833300" cy="3263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SzPts val="2000"/>
              <a:buFont typeface="Montserrat"/>
              <a:buAutoNum type="arabicPeriod"/>
            </a:pPr>
            <a:r>
              <a:rPr lang="en-US" sz="2000">
                <a:latin typeface="Montserrat"/>
                <a:ea typeface="Montserrat"/>
                <a:cs typeface="Montserrat"/>
                <a:sym typeface="Montserrat"/>
              </a:rPr>
              <a:t>Faça um programa que conte quantas vezes a letra “a” aparece em uma palavra</a:t>
            </a:r>
            <a:endParaRPr sz="2000">
              <a:latin typeface="Montserrat"/>
              <a:ea typeface="Montserrat"/>
              <a:cs typeface="Montserrat"/>
              <a:sym typeface="Montserrat"/>
            </a:endParaRPr>
          </a:p>
          <a:p>
            <a:pPr indent="-355600" lvl="0" marL="457200" marR="0" rtl="0" algn="l">
              <a:lnSpc>
                <a:spcPct val="150000"/>
              </a:lnSpc>
              <a:spcBef>
                <a:spcPts val="0"/>
              </a:spcBef>
              <a:spcAft>
                <a:spcPts val="0"/>
              </a:spcAft>
              <a:buSzPts val="2000"/>
              <a:buFont typeface="Montserrat"/>
              <a:buAutoNum type="arabicPeriod"/>
            </a:pPr>
            <a:r>
              <a:rPr lang="en-US" sz="2000">
                <a:latin typeface="Montserrat"/>
                <a:ea typeface="Montserrat"/>
                <a:cs typeface="Montserrat"/>
                <a:sym typeface="Montserrat"/>
              </a:rPr>
              <a:t>Faça um programa que receba 4 alturas usando um laço de repetição e realize a soma dessas alturas.</a:t>
            </a:r>
            <a:endParaRPr sz="2000">
              <a:latin typeface="Montserrat"/>
              <a:ea typeface="Montserrat"/>
              <a:cs typeface="Montserrat"/>
              <a:sym typeface="Montserrat"/>
            </a:endParaRPr>
          </a:p>
          <a:p>
            <a:pPr indent="-355600" lvl="0" marL="457200" marR="0" rtl="0" algn="l">
              <a:lnSpc>
                <a:spcPct val="150000"/>
              </a:lnSpc>
              <a:spcBef>
                <a:spcPts val="0"/>
              </a:spcBef>
              <a:spcAft>
                <a:spcPts val="0"/>
              </a:spcAft>
              <a:buSzPts val="2000"/>
              <a:buFont typeface="Montserrat"/>
              <a:buAutoNum type="arabicPeriod"/>
            </a:pPr>
            <a:r>
              <a:rPr lang="en-US" sz="2000">
                <a:latin typeface="Montserrat"/>
                <a:ea typeface="Montserrat"/>
                <a:cs typeface="Montserrat"/>
                <a:sym typeface="Montserrat"/>
              </a:rPr>
              <a:t>Faça um programa que receba uma quantidade indefinida de valores correspondentes a “saldo em conta”, mas quando o usuário apertar “enter” sem digitar valor algum, o programa para de receber valores, e exibe a soma de todos os valores digitados anteriormente.</a:t>
            </a:r>
            <a:endParaRPr sz="2000">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nvSpPr>
        <p:spPr>
          <a:xfrm>
            <a:off x="193175" y="201975"/>
            <a:ext cx="5058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0"/>
              <a:buFont typeface="Arial"/>
              <a:buNone/>
            </a:pPr>
            <a:r>
              <a:rPr lang="en-US" sz="6000">
                <a:latin typeface="Montserrat SemiBold"/>
                <a:ea typeface="Montserrat SemiBold"/>
                <a:cs typeface="Montserrat SemiBold"/>
                <a:sym typeface="Montserrat SemiBold"/>
              </a:rPr>
              <a:t>listas e</a:t>
            </a:r>
            <a:r>
              <a:rPr lang="en-US" sz="6000">
                <a:latin typeface="Montserrat SemiBold"/>
                <a:ea typeface="Montserrat SemiBold"/>
                <a:cs typeface="Montserrat SemiBold"/>
                <a:sym typeface="Montserrat SemiBold"/>
              </a:rPr>
              <a:t> dicionários</a:t>
            </a:r>
            <a:endParaRPr b="0" i="0" sz="6000" u="none" cap="none" strike="noStrik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3"/>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511" name="Google Shape;511;p53"/>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Listas</a:t>
            </a:r>
            <a:endParaRPr sz="3600">
              <a:latin typeface="Montserrat"/>
              <a:ea typeface="Montserrat"/>
              <a:cs typeface="Montserrat"/>
              <a:sym typeface="Montserrat"/>
            </a:endParaRPr>
          </a:p>
        </p:txBody>
      </p:sp>
      <p:pic>
        <p:nvPicPr>
          <p:cNvPr id="512" name="Google Shape;512;p53"/>
          <p:cNvPicPr preferRelativeResize="0"/>
          <p:nvPr/>
        </p:nvPicPr>
        <p:blipFill>
          <a:blip r:embed="rId4">
            <a:alphaModFix/>
          </a:blip>
          <a:stretch>
            <a:fillRect/>
          </a:stretch>
        </p:blipFill>
        <p:spPr>
          <a:xfrm>
            <a:off x="3337400" y="1639647"/>
            <a:ext cx="5517176" cy="3578700"/>
          </a:xfrm>
          <a:prstGeom prst="rect">
            <a:avLst/>
          </a:prstGeom>
          <a:noFill/>
          <a:ln>
            <a:noFill/>
          </a:ln>
        </p:spPr>
      </p:pic>
      <p:sp>
        <p:nvSpPr>
          <p:cNvPr id="513" name="Google Shape;513;p53"/>
          <p:cNvSpPr txBox="1"/>
          <p:nvPr/>
        </p:nvSpPr>
        <p:spPr>
          <a:xfrm>
            <a:off x="2795100" y="5394175"/>
            <a:ext cx="6601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Montserrat SemiBold"/>
                <a:ea typeface="Montserrat SemiBold"/>
                <a:cs typeface="Montserrat SemiBold"/>
                <a:sym typeface="Montserrat SemiBold"/>
              </a:rPr>
              <a:t>Listas não são vetores!!</a:t>
            </a:r>
            <a:endParaRPr sz="3200">
              <a:solidFill>
                <a:schemeClr val="dk1"/>
              </a:solidFill>
              <a:latin typeface="Montserrat SemiBold"/>
              <a:ea typeface="Montserrat SemiBold"/>
              <a:cs typeface="Montserrat SemiBold"/>
              <a:sym typeface="Montserra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8"/>
          <p:cNvPicPr preferRelativeResize="0"/>
          <p:nvPr/>
        </p:nvPicPr>
        <p:blipFill rotWithShape="1">
          <a:blip r:embed="rId3">
            <a:alphaModFix/>
          </a:blip>
          <a:srcRect b="0" l="0" r="0" t="0"/>
          <a:stretch/>
        </p:blipFill>
        <p:spPr>
          <a:xfrm>
            <a:off x="158450" y="417225"/>
            <a:ext cx="685800" cy="685800"/>
          </a:xfrm>
          <a:prstGeom prst="rect">
            <a:avLst/>
          </a:prstGeom>
          <a:noFill/>
          <a:ln>
            <a:noFill/>
          </a:ln>
        </p:spPr>
      </p:pic>
      <p:sp>
        <p:nvSpPr>
          <p:cNvPr id="143" name="Google Shape;143;p18"/>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Ementa (⅓)</a:t>
            </a:r>
            <a:endParaRPr sz="3600">
              <a:latin typeface="Montserrat"/>
              <a:ea typeface="Montserrat"/>
              <a:cs typeface="Montserrat"/>
              <a:sym typeface="Montserrat"/>
            </a:endParaRPr>
          </a:p>
        </p:txBody>
      </p:sp>
      <p:sp>
        <p:nvSpPr>
          <p:cNvPr id="144" name="Google Shape;144;p18"/>
          <p:cNvSpPr txBox="1"/>
          <p:nvPr/>
        </p:nvSpPr>
        <p:spPr>
          <a:xfrm>
            <a:off x="844250" y="1337675"/>
            <a:ext cx="9175800" cy="535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Montserrat"/>
                <a:ea typeface="Montserrat"/>
                <a:cs typeface="Montserrat"/>
                <a:sym typeface="Montserrat"/>
              </a:rPr>
              <a:t>Introdução ao Python</a:t>
            </a:r>
            <a:endParaRPr b="1"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 Introdução à programação e ao Python</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 Configurando o ambiente de desenvolvimento</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 Olá mundo!</a:t>
            </a:r>
            <a:endParaRPr b="0" i="0" sz="1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1"/>
                </a:solidFill>
                <a:latin typeface="Montserrat"/>
                <a:ea typeface="Montserrat"/>
                <a:cs typeface="Montserrat"/>
                <a:sym typeface="Montserrat"/>
              </a:rPr>
              <a:t>Tipos básicos de dados</a:t>
            </a:r>
            <a:endParaRPr b="0" i="0" sz="18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 Textos </a:t>
            </a:r>
            <a:endParaRPr sz="18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 Números</a:t>
            </a:r>
            <a:endParaRPr b="0" i="0" sz="18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 Python como uma calculadora</a:t>
            </a:r>
            <a:endParaRPr b="0" i="0" sz="18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1"/>
                </a:solidFill>
                <a:latin typeface="Montserrat"/>
                <a:ea typeface="Montserrat"/>
                <a:cs typeface="Montserrat"/>
                <a:sym typeface="Montserrat"/>
              </a:rPr>
              <a:t>Variáveis</a:t>
            </a:r>
            <a:endParaRPr b="1" i="0" sz="18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 Como armazenar resultados e entradas do usuário</a:t>
            </a:r>
            <a:endParaRPr b="0" i="0" sz="18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rgbClr val="374151"/>
                </a:solidFill>
                <a:latin typeface="Montserrat"/>
                <a:ea typeface="Montserrat"/>
                <a:cs typeface="Montserrat"/>
                <a:sym typeface="Montserrat"/>
              </a:rPr>
              <a:t>Estruturas de Controle</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n-US" sz="1800" u="none" cap="none" strike="noStrike">
                <a:solidFill>
                  <a:srgbClr val="374151"/>
                </a:solidFill>
                <a:latin typeface="Montserrat"/>
                <a:ea typeface="Montserrat"/>
                <a:cs typeface="Montserrat"/>
                <a:sym typeface="Montserrat"/>
              </a:rPr>
              <a:t>- Estruturas condicionais (if, else, elif)</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n-US" sz="1800" u="none" cap="none" strike="noStrike">
                <a:solidFill>
                  <a:srgbClr val="374151"/>
                </a:solidFill>
                <a:latin typeface="Montserrat"/>
                <a:ea typeface="Montserrat"/>
                <a:cs typeface="Montserrat"/>
                <a:sym typeface="Montserrat"/>
              </a:rPr>
              <a:t>- Estruturas de repetição (while, for, break, continue)</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374151"/>
                </a:solidFill>
                <a:latin typeface="Montserrat"/>
                <a:ea typeface="Montserrat"/>
                <a:cs typeface="Montserrat"/>
                <a:sym typeface="Montserrat"/>
              </a:rPr>
              <a:t>- Exceções (try, except)</a:t>
            </a:r>
            <a:endParaRPr b="0" i="0" sz="1800" u="none" cap="none" strike="noStrike">
              <a:solidFill>
                <a:schemeClr val="dk1"/>
              </a:solidFill>
              <a:latin typeface="Montserrat"/>
              <a:ea typeface="Montserrat"/>
              <a:cs typeface="Montserrat"/>
              <a:sym typeface="Montserrat"/>
            </a:endParaRPr>
          </a:p>
        </p:txBody>
      </p:sp>
      <p:sp>
        <p:nvSpPr>
          <p:cNvPr id="145" name="Google Shape;145;p18"/>
          <p:cNvSpPr/>
          <p:nvPr/>
        </p:nvSpPr>
        <p:spPr>
          <a:xfrm>
            <a:off x="6746200" y="4705575"/>
            <a:ext cx="1537488" cy="624348"/>
          </a:xfrm>
          <a:prstGeom prst="cloud">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Exercícios</a:t>
            </a:r>
            <a:endParaRPr/>
          </a:p>
        </p:txBody>
      </p:sp>
      <p:sp>
        <p:nvSpPr>
          <p:cNvPr id="146" name="Google Shape;146;p18"/>
          <p:cNvSpPr/>
          <p:nvPr/>
        </p:nvSpPr>
        <p:spPr>
          <a:xfrm>
            <a:off x="6746200" y="6065325"/>
            <a:ext cx="1537488" cy="624348"/>
          </a:xfrm>
          <a:prstGeom prst="cloud">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Exercícios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54"/>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520" name="Google Shape;520;p54"/>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Listas</a:t>
            </a:r>
            <a:endParaRPr sz="3600">
              <a:latin typeface="Montserrat"/>
              <a:ea typeface="Montserrat"/>
              <a:cs typeface="Montserrat"/>
              <a:sym typeface="Montserrat"/>
            </a:endParaRPr>
          </a:p>
        </p:txBody>
      </p:sp>
      <p:pic>
        <p:nvPicPr>
          <p:cNvPr id="521" name="Google Shape;521;p54"/>
          <p:cNvPicPr preferRelativeResize="0"/>
          <p:nvPr/>
        </p:nvPicPr>
        <p:blipFill rotWithShape="1">
          <a:blip r:embed="rId4">
            <a:alphaModFix/>
          </a:blip>
          <a:srcRect b="0" l="3331" r="3341" t="0"/>
          <a:stretch/>
        </p:blipFill>
        <p:spPr>
          <a:xfrm>
            <a:off x="3023925" y="1088050"/>
            <a:ext cx="6144175" cy="3985400"/>
          </a:xfrm>
          <a:prstGeom prst="rect">
            <a:avLst/>
          </a:prstGeom>
          <a:noFill/>
          <a:ln>
            <a:noFill/>
          </a:ln>
        </p:spPr>
      </p:pic>
      <p:sp>
        <p:nvSpPr>
          <p:cNvPr id="522" name="Google Shape;522;p54"/>
          <p:cNvSpPr txBox="1"/>
          <p:nvPr/>
        </p:nvSpPr>
        <p:spPr>
          <a:xfrm>
            <a:off x="739500" y="5285100"/>
            <a:ext cx="107583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solidFill>
                  <a:schemeClr val="dk1"/>
                </a:solidFill>
                <a:latin typeface="Montserrat"/>
                <a:ea typeface="Montserrat"/>
                <a:cs typeface="Montserrat"/>
                <a:sym typeface="Montserrat"/>
              </a:rPr>
              <a:t>Listas carregam elementos de qualquer tipo. Cada posição (índice) é um apontamento para um objeto em memória.</a:t>
            </a:r>
            <a:endParaRPr sz="2000">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55"/>
          <p:cNvPicPr preferRelativeResize="0"/>
          <p:nvPr/>
        </p:nvPicPr>
        <p:blipFill rotWithShape="1">
          <a:blip r:embed="rId3">
            <a:alphaModFix/>
          </a:blip>
          <a:srcRect b="0" l="0" r="0" t="0"/>
          <a:stretch/>
        </p:blipFill>
        <p:spPr>
          <a:xfrm>
            <a:off x="739500" y="620525"/>
            <a:ext cx="685800" cy="685800"/>
          </a:xfrm>
          <a:prstGeom prst="rect">
            <a:avLst/>
          </a:prstGeom>
          <a:noFill/>
          <a:ln>
            <a:noFill/>
          </a:ln>
        </p:spPr>
      </p:pic>
      <p:sp>
        <p:nvSpPr>
          <p:cNvPr id="529" name="Google Shape;529;p55"/>
          <p:cNvSpPr txBox="1"/>
          <p:nvPr>
            <p:ph idx="4294967295" type="title"/>
          </p:nvPr>
        </p:nvSpPr>
        <p:spPr>
          <a:xfrm>
            <a:off x="1425300" y="4630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Dicionário</a:t>
            </a:r>
            <a:endParaRPr sz="3600">
              <a:latin typeface="Montserrat"/>
              <a:ea typeface="Montserrat"/>
              <a:cs typeface="Montserrat"/>
              <a:sym typeface="Montserrat"/>
            </a:endParaRPr>
          </a:p>
        </p:txBody>
      </p:sp>
      <p:sp>
        <p:nvSpPr>
          <p:cNvPr id="530" name="Google Shape;530;p55"/>
          <p:cNvSpPr txBox="1"/>
          <p:nvPr/>
        </p:nvSpPr>
        <p:spPr>
          <a:xfrm>
            <a:off x="739500" y="4827900"/>
            <a:ext cx="10758300" cy="14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solidFill>
                  <a:schemeClr val="dk1"/>
                </a:solidFill>
                <a:latin typeface="Montserrat"/>
                <a:ea typeface="Montserrat"/>
                <a:cs typeface="Montserrat"/>
                <a:sym typeface="Montserrat"/>
              </a:rPr>
              <a:t>Dicionários são pares chave/valor. As chaves podem ser strings ou inteiros, e os valores podem ser de qualquer tipo, uma vez que também são apontamentos para objetos em memória.</a:t>
            </a:r>
            <a:endParaRPr sz="2000">
              <a:solidFill>
                <a:schemeClr val="dk1"/>
              </a:solidFill>
              <a:latin typeface="Montserrat"/>
              <a:ea typeface="Montserrat"/>
              <a:cs typeface="Montserrat"/>
              <a:sym typeface="Montserrat"/>
            </a:endParaRPr>
          </a:p>
        </p:txBody>
      </p:sp>
      <p:pic>
        <p:nvPicPr>
          <p:cNvPr id="531" name="Google Shape;531;p55"/>
          <p:cNvPicPr preferRelativeResize="0"/>
          <p:nvPr/>
        </p:nvPicPr>
        <p:blipFill>
          <a:blip r:embed="rId4">
            <a:alphaModFix/>
          </a:blip>
          <a:stretch>
            <a:fillRect/>
          </a:stretch>
        </p:blipFill>
        <p:spPr>
          <a:xfrm>
            <a:off x="879400" y="1537465"/>
            <a:ext cx="10433208" cy="351648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6"/>
          <p:cNvSpPr txBox="1"/>
          <p:nvPr/>
        </p:nvSpPr>
        <p:spPr>
          <a:xfrm>
            <a:off x="7127375" y="201975"/>
            <a:ext cx="5058000" cy="2801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Montserrat SemiBold"/>
                <a:ea typeface="Montserrat SemiBold"/>
                <a:cs typeface="Montserrat SemiBold"/>
                <a:sym typeface="Montserrat SemiBold"/>
              </a:rPr>
              <a:t>Exercícios</a:t>
            </a:r>
            <a:endParaRPr b="0" i="0" sz="6000" u="none" cap="none" strike="noStrike">
              <a:solidFill>
                <a:srgbClr val="000000"/>
              </a:solidFill>
              <a:latin typeface="Montserrat SemiBold"/>
              <a:ea typeface="Montserrat SemiBold"/>
              <a:cs typeface="Montserrat SemiBold"/>
              <a:sym typeface="Montserrat SemiBold"/>
            </a:endParaRPr>
          </a:p>
          <a:p>
            <a:pPr indent="0" lvl="0" marL="0" marR="0" rtl="0" algn="r">
              <a:lnSpc>
                <a:spcPct val="100000"/>
              </a:lnSpc>
              <a:spcBef>
                <a:spcPts val="0"/>
              </a:spcBef>
              <a:spcAft>
                <a:spcPts val="0"/>
              </a:spcAft>
              <a:buClr>
                <a:srgbClr val="000000"/>
              </a:buClr>
              <a:buSzPts val="6000"/>
              <a:buFont typeface="Arial"/>
              <a:buNone/>
            </a:pPr>
            <a:r>
              <a:rPr lang="en-US" sz="2500">
                <a:latin typeface="Montserrat SemiBold"/>
                <a:ea typeface="Montserrat SemiBold"/>
                <a:cs typeface="Montserrat SemiBold"/>
                <a:sym typeface="Montserrat SemiBold"/>
              </a:rPr>
              <a:t>para casa</a:t>
            </a:r>
            <a:endParaRPr sz="2500">
              <a:latin typeface="Montserrat SemiBold"/>
              <a:ea typeface="Montserrat SemiBold"/>
              <a:cs typeface="Montserrat SemiBold"/>
              <a:sym typeface="Montserrat SemiBold"/>
            </a:endParaRPr>
          </a:p>
          <a:p>
            <a:pPr indent="0" lvl="0" marL="0" marR="0" rtl="0" algn="r">
              <a:lnSpc>
                <a:spcPct val="100000"/>
              </a:lnSpc>
              <a:spcBef>
                <a:spcPts val="0"/>
              </a:spcBef>
              <a:spcAft>
                <a:spcPts val="0"/>
              </a:spcAft>
              <a:buClr>
                <a:srgbClr val="000000"/>
              </a:buClr>
              <a:buSzPts val="6000"/>
              <a:buFont typeface="Arial"/>
              <a:buNone/>
            </a:pPr>
            <a:r>
              <a:t/>
            </a:r>
            <a:endParaRPr sz="2500">
              <a:latin typeface="Montserrat SemiBold"/>
              <a:ea typeface="Montserrat SemiBold"/>
              <a:cs typeface="Montserrat SemiBold"/>
              <a:sym typeface="Montserrat SemiBold"/>
            </a:endParaRPr>
          </a:p>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Montserrat SemiBold"/>
                <a:ea typeface="Montserrat SemiBold"/>
                <a:cs typeface="Montserrat SemiBold"/>
                <a:sym typeface="Montserrat SemiBold"/>
              </a:rPr>
              <a:t>Parte I</a:t>
            </a:r>
            <a:endParaRPr b="0" i="0" sz="6000" u="none" cap="none" strike="noStrike">
              <a:solidFill>
                <a:srgbClr val="000000"/>
              </a:solidFill>
              <a:latin typeface="Montserrat SemiBold"/>
              <a:ea typeface="Montserrat SemiBold"/>
              <a:cs typeface="Montserrat SemiBold"/>
              <a:sym typeface="Montserrat SemiBold"/>
            </a:endParaRPr>
          </a:p>
        </p:txBody>
      </p:sp>
      <p:sp>
        <p:nvSpPr>
          <p:cNvPr id="538" name="Google Shape;538;p56"/>
          <p:cNvSpPr txBox="1"/>
          <p:nvPr/>
        </p:nvSpPr>
        <p:spPr>
          <a:xfrm>
            <a:off x="7127375" y="4171000"/>
            <a:ext cx="5058000" cy="1108200"/>
          </a:xfrm>
          <a:prstGeom prst="rect">
            <a:avLst/>
          </a:prstGeom>
          <a:noFill/>
          <a:ln>
            <a:noFill/>
          </a:ln>
        </p:spPr>
        <p:txBody>
          <a:bodyPr anchorCtr="0" anchor="t" bIns="91425" lIns="91425" spcFirstLastPara="1" rIns="91425" wrap="square" tIns="91425">
            <a:spAutoFit/>
          </a:bodyPr>
          <a:lstStyle/>
          <a:p>
            <a:pPr indent="0" lvl="0" marL="0" marR="0" rtl="0" algn="r">
              <a:lnSpc>
                <a:spcPct val="150000"/>
              </a:lnSpc>
              <a:spcBef>
                <a:spcPts val="0"/>
              </a:spcBef>
              <a:spcAft>
                <a:spcPts val="0"/>
              </a:spcAft>
              <a:buClr>
                <a:srgbClr val="000000"/>
              </a:buClr>
              <a:buSzPts val="2400"/>
              <a:buFont typeface="Arial"/>
              <a:buNone/>
            </a:pPr>
            <a:r>
              <a:rPr b="0" i="0" lang="en-US" sz="2400" u="none" cap="none" strike="noStrike">
                <a:solidFill>
                  <a:srgbClr val="000000"/>
                </a:solidFill>
                <a:latin typeface="Montserrat"/>
                <a:ea typeface="Montserrat"/>
                <a:cs typeface="Montserrat"/>
                <a:sym typeface="Montserrat"/>
              </a:rPr>
              <a:t>String</a:t>
            </a:r>
            <a:endParaRPr b="0" i="0" sz="2400" u="none" cap="none" strike="noStrike">
              <a:solidFill>
                <a:srgbClr val="000000"/>
              </a:solidFill>
              <a:latin typeface="Montserrat"/>
              <a:ea typeface="Montserrat"/>
              <a:cs typeface="Montserrat"/>
              <a:sym typeface="Montserrat"/>
            </a:endParaRPr>
          </a:p>
          <a:p>
            <a:pPr indent="0" lvl="0" marL="0" marR="0" rtl="0" algn="r">
              <a:lnSpc>
                <a:spcPct val="150000"/>
              </a:lnSpc>
              <a:spcBef>
                <a:spcPts val="0"/>
              </a:spcBef>
              <a:spcAft>
                <a:spcPts val="0"/>
              </a:spcAft>
              <a:buClr>
                <a:srgbClr val="000000"/>
              </a:buClr>
              <a:buSzPts val="2400"/>
              <a:buFont typeface="Arial"/>
              <a:buNone/>
            </a:pPr>
            <a:r>
              <a:rPr b="0" i="0" lang="en-US" sz="2400" u="none" cap="none" strike="noStrike">
                <a:solidFill>
                  <a:srgbClr val="000000"/>
                </a:solidFill>
                <a:latin typeface="Montserrat"/>
                <a:ea typeface="Montserrat"/>
                <a:cs typeface="Montserrat"/>
                <a:sym typeface="Montserrat"/>
              </a:rPr>
              <a:t>Int, Float, Boolean</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7"/>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1.1</a:t>
            </a:r>
            <a:endParaRPr b="1">
              <a:latin typeface="Montserrat"/>
              <a:ea typeface="Montserrat"/>
              <a:cs typeface="Montserrat"/>
              <a:sym typeface="Montserrat"/>
            </a:endParaRPr>
          </a:p>
        </p:txBody>
      </p:sp>
      <p:sp>
        <p:nvSpPr>
          <p:cNvPr id="544" name="Google Shape;544;p57"/>
          <p:cNvSpPr txBox="1"/>
          <p:nvPr/>
        </p:nvSpPr>
        <p:spPr>
          <a:xfrm>
            <a:off x="1598295" y="3296920"/>
            <a:ext cx="87654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Escreva um programa que receba o nome de uma pessoa e faça uma saudação.</a:t>
            </a:r>
            <a:endParaRPr b="0" i="0" sz="3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rPr b="0" i="1" lang="en-US" sz="3000" u="none" cap="none" strike="noStrike">
                <a:solidFill>
                  <a:srgbClr val="0B5982"/>
                </a:solidFill>
                <a:latin typeface="Montserrat"/>
                <a:ea typeface="Montserrat"/>
                <a:cs typeface="Montserrat"/>
                <a:sym typeface="Montserrat"/>
              </a:rPr>
              <a:t>“Olá fulano! Seja Bem vindo!”</a:t>
            </a:r>
            <a:endParaRPr b="0" i="1" sz="3000" u="none" cap="none" strike="noStrike">
              <a:solidFill>
                <a:srgbClr val="0B5982"/>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8"/>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1.2</a:t>
            </a:r>
            <a:endParaRPr b="1">
              <a:latin typeface="Montserrat"/>
              <a:ea typeface="Montserrat"/>
              <a:cs typeface="Montserrat"/>
              <a:sym typeface="Montserrat"/>
            </a:endParaRPr>
          </a:p>
        </p:txBody>
      </p:sp>
      <p:sp>
        <p:nvSpPr>
          <p:cNvPr id="550" name="Google Shape;550;p58"/>
          <p:cNvSpPr txBox="1"/>
          <p:nvPr/>
        </p:nvSpPr>
        <p:spPr>
          <a:xfrm>
            <a:off x="1598295" y="3296920"/>
            <a:ext cx="87654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Escreva um programa que receba o nome e a idade de uma pessoa. Depois exiba a mensagem:</a:t>
            </a:r>
            <a:endParaRPr b="0" i="0" sz="3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rPr b="0" i="1" lang="en-US" sz="3000" u="none" cap="none" strike="noStrike">
                <a:solidFill>
                  <a:srgbClr val="0B5982"/>
                </a:solidFill>
                <a:latin typeface="Montserrat"/>
                <a:ea typeface="Montserrat"/>
                <a:cs typeface="Montserrat"/>
                <a:sym typeface="Montserrat"/>
              </a:rPr>
              <a:t>“Olá </a:t>
            </a:r>
            <a:r>
              <a:rPr b="1" i="1" lang="en-US" sz="3000" u="none" cap="none" strike="noStrike">
                <a:solidFill>
                  <a:srgbClr val="0B5982"/>
                </a:solidFill>
                <a:latin typeface="Montserrat"/>
                <a:ea typeface="Montserrat"/>
                <a:cs typeface="Montserrat"/>
                <a:sym typeface="Montserrat"/>
              </a:rPr>
              <a:t>fulano</a:t>
            </a:r>
            <a:r>
              <a:rPr b="0" i="1" lang="en-US" sz="3000" u="none" cap="none" strike="noStrike">
                <a:solidFill>
                  <a:srgbClr val="0B5982"/>
                </a:solidFill>
                <a:latin typeface="Montserrat"/>
                <a:ea typeface="Montserrat"/>
                <a:cs typeface="Montserrat"/>
                <a:sym typeface="Montserrat"/>
              </a:rPr>
              <a:t>, bom saber que você tem </a:t>
            </a:r>
            <a:r>
              <a:rPr b="1" i="1" lang="en-US" sz="3000" u="none" cap="none" strike="noStrike">
                <a:solidFill>
                  <a:srgbClr val="0B5982"/>
                </a:solidFill>
                <a:latin typeface="Montserrat"/>
                <a:ea typeface="Montserrat"/>
                <a:cs typeface="Montserrat"/>
                <a:sym typeface="Montserrat"/>
              </a:rPr>
              <a:t>x</a:t>
            </a:r>
            <a:r>
              <a:rPr b="0" i="1" lang="en-US" sz="3000" u="none" cap="none" strike="noStrike">
                <a:solidFill>
                  <a:srgbClr val="0B5982"/>
                </a:solidFill>
                <a:latin typeface="Montserrat"/>
                <a:ea typeface="Montserrat"/>
                <a:cs typeface="Montserrat"/>
                <a:sym typeface="Montserrat"/>
              </a:rPr>
              <a:t> anos. Seja bem vindo!”</a:t>
            </a:r>
            <a:endParaRPr b="0" i="1" sz="3000" u="none" cap="none" strike="noStrike">
              <a:solidFill>
                <a:srgbClr val="0B5982"/>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9"/>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1.3</a:t>
            </a:r>
            <a:endParaRPr b="1">
              <a:latin typeface="Montserrat"/>
              <a:ea typeface="Montserrat"/>
              <a:cs typeface="Montserrat"/>
              <a:sym typeface="Montserrat"/>
            </a:endParaRPr>
          </a:p>
        </p:txBody>
      </p:sp>
      <p:sp>
        <p:nvSpPr>
          <p:cNvPr id="556" name="Google Shape;556;p59"/>
          <p:cNvSpPr txBox="1"/>
          <p:nvPr/>
        </p:nvSpPr>
        <p:spPr>
          <a:xfrm>
            <a:off x="1598295" y="3296920"/>
            <a:ext cx="8765400" cy="332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Faça um programa que receba o raio de uma circunferência em centímetros. Retorne para o usuário qual é a área e perímetro desta circunferência no seguinte formato.</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1" lang="en-US" sz="3000" u="none" cap="none" strike="noStrike">
                <a:solidFill>
                  <a:srgbClr val="0B5982"/>
                </a:solidFill>
                <a:latin typeface="Montserrat"/>
                <a:ea typeface="Montserrat"/>
                <a:cs typeface="Montserrat"/>
                <a:sym typeface="Montserrat"/>
              </a:rPr>
              <a:t>Área:  x.xx</a:t>
            </a:r>
            <a:endParaRPr b="0" i="1" sz="3000" u="none" cap="none" strike="noStrike">
              <a:solidFill>
                <a:srgbClr val="0B5982"/>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1" lang="en-US" sz="3000" u="none" cap="none" strike="noStrike">
                <a:solidFill>
                  <a:srgbClr val="0B5982"/>
                </a:solidFill>
                <a:latin typeface="Montserrat"/>
                <a:ea typeface="Montserrat"/>
                <a:cs typeface="Montserrat"/>
                <a:sym typeface="Montserrat"/>
              </a:rPr>
              <a:t>Perímetro:  y.yy</a:t>
            </a:r>
            <a:endParaRPr b="0" i="1" sz="3000" u="none" cap="none" strike="noStrike">
              <a:solidFill>
                <a:srgbClr val="0B5982"/>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0"/>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1.4</a:t>
            </a:r>
            <a:endParaRPr b="1">
              <a:latin typeface="Montserrat"/>
              <a:ea typeface="Montserrat"/>
              <a:cs typeface="Montserrat"/>
              <a:sym typeface="Montserrat"/>
            </a:endParaRPr>
          </a:p>
        </p:txBody>
      </p:sp>
      <p:sp>
        <p:nvSpPr>
          <p:cNvPr id="562" name="Google Shape;562;p60"/>
          <p:cNvSpPr txBox="1"/>
          <p:nvPr/>
        </p:nvSpPr>
        <p:spPr>
          <a:xfrm>
            <a:off x="1598295" y="3296920"/>
            <a:ext cx="8765400" cy="2401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Faça um programa que receba dois valores A e B. Faça a soma desses dois valores e retorne o resultado:</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1" sz="3000" u="none" cap="none" strike="noStrike">
              <a:solidFill>
                <a:srgbClr val="0B5982"/>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1" lang="en-US" sz="3000" u="none" cap="none" strike="noStrike">
                <a:solidFill>
                  <a:srgbClr val="0B5982"/>
                </a:solidFill>
                <a:latin typeface="Montserrat"/>
                <a:ea typeface="Montserrat"/>
                <a:cs typeface="Montserrat"/>
                <a:sym typeface="Montserrat"/>
              </a:rPr>
              <a:t>Soma:  x.xx</a:t>
            </a:r>
            <a:endParaRPr b="0" i="1" sz="3000" u="none" cap="none" strike="noStrike">
              <a:solidFill>
                <a:srgbClr val="0B5982"/>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1"/>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1.5</a:t>
            </a:r>
            <a:endParaRPr b="1">
              <a:latin typeface="Montserrat"/>
              <a:ea typeface="Montserrat"/>
              <a:cs typeface="Montserrat"/>
              <a:sym typeface="Montserrat"/>
            </a:endParaRPr>
          </a:p>
        </p:txBody>
      </p:sp>
      <p:sp>
        <p:nvSpPr>
          <p:cNvPr id="568" name="Google Shape;568;p61"/>
          <p:cNvSpPr txBox="1"/>
          <p:nvPr/>
        </p:nvSpPr>
        <p:spPr>
          <a:xfrm>
            <a:off x="1598295" y="3296920"/>
            <a:ext cx="8765400" cy="2401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Faça um programa que receba dois valores A e B. Faça a potência desses dois valores e retorne o resultado:</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1" sz="3000" u="none" cap="none" strike="noStrike">
              <a:solidFill>
                <a:srgbClr val="0B5982"/>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1" lang="en-US" sz="3000" u="none" cap="none" strike="noStrike">
                <a:solidFill>
                  <a:srgbClr val="0B5982"/>
                </a:solidFill>
                <a:latin typeface="Montserrat"/>
                <a:ea typeface="Montserrat"/>
                <a:cs typeface="Montserrat"/>
                <a:sym typeface="Montserrat"/>
              </a:rPr>
              <a:t>a ^ b = z</a:t>
            </a:r>
            <a:endParaRPr b="0" i="1" sz="3000" u="none" cap="none" strike="noStrike">
              <a:solidFill>
                <a:srgbClr val="0B5982"/>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2"/>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1.6</a:t>
            </a:r>
            <a:endParaRPr b="1">
              <a:latin typeface="Montserrat"/>
              <a:ea typeface="Montserrat"/>
              <a:cs typeface="Montserrat"/>
              <a:sym typeface="Montserrat"/>
            </a:endParaRPr>
          </a:p>
        </p:txBody>
      </p:sp>
      <p:sp>
        <p:nvSpPr>
          <p:cNvPr id="574" name="Google Shape;574;p62"/>
          <p:cNvSpPr txBox="1"/>
          <p:nvPr/>
        </p:nvSpPr>
        <p:spPr>
          <a:xfrm>
            <a:off x="1598295" y="2296795"/>
            <a:ext cx="9817800" cy="4248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Faça um programa que receba um número em segundos, converta esse número para horas, minuto e segundos. Exemplos:</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3F6622"/>
                </a:solidFill>
                <a:latin typeface="Montserrat"/>
                <a:ea typeface="Montserrat"/>
                <a:cs typeface="Montserrat"/>
                <a:sym typeface="Montserrat"/>
              </a:rPr>
              <a:t>Entrada: 556</a:t>
            </a:r>
            <a:endParaRPr b="0" i="0" sz="30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AE2663"/>
                </a:solidFill>
                <a:latin typeface="Montserrat"/>
                <a:ea typeface="Montserrat"/>
                <a:cs typeface="Montserrat"/>
                <a:sym typeface="Montserrat"/>
              </a:rPr>
              <a:t>Saída: 0:9:16</a:t>
            </a:r>
            <a:endParaRPr b="0" i="0" sz="30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3F6622"/>
                </a:solidFill>
                <a:latin typeface="Montserrat"/>
                <a:ea typeface="Montserrat"/>
                <a:cs typeface="Montserrat"/>
                <a:sym typeface="Montserrat"/>
              </a:rPr>
              <a:t>Entrada: 140153</a:t>
            </a:r>
            <a:endParaRPr b="0" i="0" sz="30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AE2663"/>
                </a:solidFill>
                <a:latin typeface="Montserrat"/>
                <a:ea typeface="Montserrat"/>
                <a:cs typeface="Montserrat"/>
                <a:sym typeface="Montserrat"/>
              </a:rPr>
              <a:t>Saída: 38:55:53</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3"/>
          <p:cNvSpPr txBox="1"/>
          <p:nvPr/>
        </p:nvSpPr>
        <p:spPr>
          <a:xfrm>
            <a:off x="6593975" y="201975"/>
            <a:ext cx="5058000" cy="2955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Montserrat SemiBold"/>
                <a:ea typeface="Montserrat SemiBold"/>
                <a:cs typeface="Montserrat SemiBold"/>
                <a:sym typeface="Montserrat SemiBold"/>
              </a:rPr>
              <a:t>Exercícios</a:t>
            </a:r>
            <a:endParaRPr b="0" i="0" sz="6000" u="none" cap="none" strike="noStrike">
              <a:solidFill>
                <a:srgbClr val="000000"/>
              </a:solidFill>
              <a:latin typeface="Montserrat SemiBold"/>
              <a:ea typeface="Montserrat SemiBold"/>
              <a:cs typeface="Montserrat SemiBold"/>
              <a:sym typeface="Montserrat SemiBold"/>
            </a:endParaRPr>
          </a:p>
          <a:p>
            <a:pPr indent="0" lvl="0" marL="0" marR="0" rtl="0" algn="r">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Montserrat SemiBold"/>
              <a:ea typeface="Montserrat SemiBold"/>
              <a:cs typeface="Montserrat SemiBold"/>
              <a:sym typeface="Montserrat SemiBold"/>
            </a:endParaRPr>
          </a:p>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Montserrat SemiBold"/>
                <a:ea typeface="Montserrat SemiBold"/>
                <a:cs typeface="Montserrat SemiBold"/>
                <a:sym typeface="Montserrat SemiBold"/>
              </a:rPr>
              <a:t>Parte II</a:t>
            </a:r>
            <a:endParaRPr b="0" i="0" sz="6000" u="none" cap="none" strike="noStrike">
              <a:solidFill>
                <a:srgbClr val="000000"/>
              </a:solidFill>
              <a:latin typeface="Montserrat SemiBold"/>
              <a:ea typeface="Montserrat SemiBold"/>
              <a:cs typeface="Montserrat SemiBold"/>
              <a:sym typeface="Montserrat SemiBold"/>
            </a:endParaRPr>
          </a:p>
        </p:txBody>
      </p:sp>
      <p:sp>
        <p:nvSpPr>
          <p:cNvPr id="581" name="Google Shape;581;p63"/>
          <p:cNvSpPr txBox="1"/>
          <p:nvPr/>
        </p:nvSpPr>
        <p:spPr>
          <a:xfrm>
            <a:off x="6593975" y="4171000"/>
            <a:ext cx="5058000" cy="1108200"/>
          </a:xfrm>
          <a:prstGeom prst="rect">
            <a:avLst/>
          </a:prstGeom>
          <a:noFill/>
          <a:ln>
            <a:noFill/>
          </a:ln>
        </p:spPr>
        <p:txBody>
          <a:bodyPr anchorCtr="0" anchor="t" bIns="91425" lIns="91425" spcFirstLastPara="1" rIns="91425" wrap="square" tIns="91425">
            <a:spAutoFit/>
          </a:bodyPr>
          <a:lstStyle/>
          <a:p>
            <a:pPr indent="0" lvl="0" marL="0" marR="0" rtl="0" algn="r">
              <a:lnSpc>
                <a:spcPct val="150000"/>
              </a:lnSpc>
              <a:spcBef>
                <a:spcPts val="0"/>
              </a:spcBef>
              <a:spcAft>
                <a:spcPts val="0"/>
              </a:spcAft>
              <a:buClr>
                <a:srgbClr val="000000"/>
              </a:buClr>
              <a:buSzPts val="2400"/>
              <a:buFont typeface="Arial"/>
              <a:buNone/>
            </a:pPr>
            <a:r>
              <a:rPr lang="en-US" sz="2400">
                <a:latin typeface="Montserrat"/>
                <a:ea typeface="Montserrat"/>
                <a:cs typeface="Montserrat"/>
                <a:sym typeface="Montserrat"/>
              </a:rPr>
              <a:t>if, else, elif, </a:t>
            </a:r>
            <a:r>
              <a:rPr b="0" i="0" lang="en-US" sz="2400" u="none" cap="none" strike="noStrike">
                <a:solidFill>
                  <a:srgbClr val="000000"/>
                </a:solidFill>
                <a:latin typeface="Montserrat"/>
                <a:ea typeface="Montserrat"/>
                <a:cs typeface="Montserrat"/>
                <a:sym typeface="Montserrat"/>
              </a:rPr>
              <a:t>for, while</a:t>
            </a:r>
            <a:endParaRPr b="0" i="0" sz="2400" u="none" cap="none" strike="noStrike">
              <a:solidFill>
                <a:srgbClr val="000000"/>
              </a:solidFill>
              <a:latin typeface="Montserrat"/>
              <a:ea typeface="Montserrat"/>
              <a:cs typeface="Montserrat"/>
              <a:sym typeface="Montserrat"/>
            </a:endParaRPr>
          </a:p>
          <a:p>
            <a:pPr indent="0" lvl="0" marL="0" marR="0" rtl="0" algn="r">
              <a:lnSpc>
                <a:spcPct val="150000"/>
              </a:lnSpc>
              <a:spcBef>
                <a:spcPts val="0"/>
              </a:spcBef>
              <a:spcAft>
                <a:spcPts val="0"/>
              </a:spcAft>
              <a:buClr>
                <a:srgbClr val="000000"/>
              </a:buClr>
              <a:buSzPts val="2400"/>
              <a:buFont typeface="Arial"/>
              <a:buNone/>
            </a:pPr>
            <a:r>
              <a:rPr b="0" i="0" lang="en-US" sz="2400" u="none" cap="none" strike="noStrike">
                <a:solidFill>
                  <a:srgbClr val="000000"/>
                </a:solidFill>
                <a:latin typeface="Montserrat"/>
                <a:ea typeface="Montserrat"/>
                <a:cs typeface="Montserrat"/>
                <a:sym typeface="Montserrat"/>
              </a:rPr>
              <a:t>funções</a:t>
            </a:r>
            <a:endParaRPr b="0" i="0" sz="2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9"/>
          <p:cNvPicPr preferRelativeResize="0"/>
          <p:nvPr/>
        </p:nvPicPr>
        <p:blipFill rotWithShape="1">
          <a:blip r:embed="rId3">
            <a:alphaModFix/>
          </a:blip>
          <a:srcRect b="0" l="0" r="0" t="0"/>
          <a:stretch/>
        </p:blipFill>
        <p:spPr>
          <a:xfrm>
            <a:off x="158450" y="417225"/>
            <a:ext cx="685800" cy="685800"/>
          </a:xfrm>
          <a:prstGeom prst="rect">
            <a:avLst/>
          </a:prstGeom>
          <a:noFill/>
          <a:ln>
            <a:noFill/>
          </a:ln>
        </p:spPr>
      </p:pic>
      <p:sp>
        <p:nvSpPr>
          <p:cNvPr id="153" name="Google Shape;153;p19"/>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Ementa (⅔)</a:t>
            </a:r>
            <a:endParaRPr sz="3600">
              <a:latin typeface="Montserrat"/>
              <a:ea typeface="Montserrat"/>
              <a:cs typeface="Montserrat"/>
              <a:sym typeface="Montserrat"/>
            </a:endParaRPr>
          </a:p>
        </p:txBody>
      </p:sp>
      <p:sp>
        <p:nvSpPr>
          <p:cNvPr id="154" name="Google Shape;154;p19"/>
          <p:cNvSpPr txBox="1"/>
          <p:nvPr/>
        </p:nvSpPr>
        <p:spPr>
          <a:xfrm>
            <a:off x="844250" y="1337675"/>
            <a:ext cx="9175800" cy="3010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rgbClr val="374151"/>
                </a:solidFill>
                <a:latin typeface="Montserrat"/>
                <a:ea typeface="Montserrat"/>
                <a:cs typeface="Montserrat"/>
                <a:sym typeface="Montserrat"/>
              </a:rPr>
              <a:t>Listas e Tuplas</a:t>
            </a:r>
            <a:endParaRPr b="1"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n-US" sz="1800" u="none" cap="none" strike="noStrike">
                <a:solidFill>
                  <a:srgbClr val="374151"/>
                </a:solidFill>
                <a:latin typeface="Montserrat"/>
                <a:ea typeface="Montserrat"/>
                <a:cs typeface="Montserrat"/>
                <a:sym typeface="Montserrat"/>
              </a:rPr>
              <a:t>- Introdução às listas e suas operações (criação, acesso, modificação)</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n-US" sz="1800" u="none" cap="none" strike="noStrike">
                <a:solidFill>
                  <a:srgbClr val="374151"/>
                </a:solidFill>
                <a:latin typeface="Montserrat"/>
                <a:ea typeface="Montserrat"/>
                <a:cs typeface="Montserrat"/>
                <a:sym typeface="Montserrat"/>
              </a:rPr>
              <a:t>- Funções de lista (len, append, remove, sort)</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n-US" sz="1800" u="none" cap="none" strike="noStrike">
                <a:solidFill>
                  <a:srgbClr val="374151"/>
                </a:solidFill>
                <a:latin typeface="Montserrat"/>
                <a:ea typeface="Montserrat"/>
                <a:cs typeface="Montserrat"/>
                <a:sym typeface="Montserrat"/>
              </a:rPr>
              <a:t>- Introdução às tuplas e suas características</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rgbClr val="374151"/>
                </a:solidFill>
                <a:latin typeface="Montserrat"/>
                <a:ea typeface="Montserrat"/>
                <a:cs typeface="Montserrat"/>
                <a:sym typeface="Montserrat"/>
              </a:rPr>
              <a:t>Dicionários</a:t>
            </a:r>
            <a:endParaRPr b="1"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n-US" sz="1800" u="none" cap="none" strike="noStrike">
                <a:solidFill>
                  <a:srgbClr val="374151"/>
                </a:solidFill>
                <a:latin typeface="Montserrat"/>
                <a:ea typeface="Montserrat"/>
                <a:cs typeface="Montserrat"/>
                <a:sym typeface="Montserrat"/>
              </a:rPr>
              <a:t>- criação</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n-US" sz="1800" u="none" cap="none" strike="noStrike">
                <a:solidFill>
                  <a:srgbClr val="374151"/>
                </a:solidFill>
                <a:latin typeface="Montserrat"/>
                <a:ea typeface="Montserrat"/>
                <a:cs typeface="Montserrat"/>
                <a:sym typeface="Montserrat"/>
              </a:rPr>
              <a:t>- acesso</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n-US" sz="1800" u="none" cap="none" strike="noStrike">
                <a:solidFill>
                  <a:srgbClr val="374151"/>
                </a:solidFill>
                <a:latin typeface="Montserrat"/>
                <a:ea typeface="Montserrat"/>
                <a:cs typeface="Montserrat"/>
                <a:sym typeface="Montserrat"/>
              </a:rPr>
              <a:t>- modificação</a:t>
            </a:r>
            <a:endParaRPr b="1" i="0" sz="1800" u="none" cap="none" strike="noStrike">
              <a:solidFill>
                <a:schemeClr val="dk1"/>
              </a:solidFill>
              <a:latin typeface="Montserrat"/>
              <a:ea typeface="Montserrat"/>
              <a:cs typeface="Montserrat"/>
              <a:sym typeface="Montserrat"/>
            </a:endParaRPr>
          </a:p>
        </p:txBody>
      </p:sp>
      <p:sp>
        <p:nvSpPr>
          <p:cNvPr id="155" name="Google Shape;155;p19"/>
          <p:cNvSpPr/>
          <p:nvPr/>
        </p:nvSpPr>
        <p:spPr>
          <a:xfrm>
            <a:off x="6991900" y="3724125"/>
            <a:ext cx="1537488" cy="624348"/>
          </a:xfrm>
          <a:prstGeom prst="cloud">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Exercícios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4"/>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2.1</a:t>
            </a:r>
            <a:endParaRPr b="1">
              <a:latin typeface="Montserrat"/>
              <a:ea typeface="Montserrat"/>
              <a:cs typeface="Montserrat"/>
              <a:sym typeface="Montserrat"/>
            </a:endParaRPr>
          </a:p>
        </p:txBody>
      </p:sp>
      <p:sp>
        <p:nvSpPr>
          <p:cNvPr id="587" name="Google Shape;587;p64"/>
          <p:cNvSpPr txBox="1"/>
          <p:nvPr/>
        </p:nvSpPr>
        <p:spPr>
          <a:xfrm>
            <a:off x="1598295" y="2296795"/>
            <a:ext cx="9817800" cy="4325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Montserrat"/>
                <a:ea typeface="Montserrat"/>
                <a:cs typeface="Montserrat"/>
                <a:sym typeface="Montserrat"/>
              </a:rPr>
              <a:t>Faça um programa que receba o nome e a idade de uma pessoa. </a:t>
            </a:r>
            <a:endParaRPr b="0" i="0" sz="25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Montserrat"/>
                <a:ea typeface="Montserrat"/>
                <a:cs typeface="Montserrat"/>
                <a:sym typeface="Montserrat"/>
              </a:rPr>
              <a:t>Caso essa pessoa tenha menos de 18 anos, exiba o aviso:</a:t>
            </a:r>
            <a:endParaRPr b="0" i="0" sz="25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Montserrat"/>
                <a:ea typeface="Montserrat"/>
                <a:cs typeface="Montserrat"/>
                <a:sym typeface="Montserrat"/>
              </a:rPr>
              <a:t>	</a:t>
            </a:r>
            <a:r>
              <a:rPr b="0" i="0" lang="en-US" sz="2500" u="none" cap="none" strike="noStrike">
                <a:solidFill>
                  <a:srgbClr val="AE2663"/>
                </a:solidFill>
                <a:latin typeface="Montserrat"/>
                <a:ea typeface="Montserrat"/>
                <a:cs typeface="Montserrat"/>
                <a:sym typeface="Montserrat"/>
              </a:rPr>
              <a:t>“</a:t>
            </a:r>
            <a:r>
              <a:rPr b="0" i="1" lang="en-US" sz="2500" u="none" cap="none" strike="noStrike">
                <a:solidFill>
                  <a:srgbClr val="AE2663"/>
                </a:solidFill>
                <a:latin typeface="Montserrat"/>
                <a:ea typeface="Montserrat"/>
                <a:cs typeface="Montserrat"/>
                <a:sym typeface="Montserrat"/>
              </a:rPr>
              <a:t>Fulano</a:t>
            </a:r>
            <a:r>
              <a:rPr b="0" i="0" lang="en-US" sz="2500" u="none" cap="none" strike="noStrike">
                <a:solidFill>
                  <a:srgbClr val="AE2663"/>
                </a:solidFill>
                <a:latin typeface="Montserrat"/>
                <a:ea typeface="Montserrat"/>
                <a:cs typeface="Montserrat"/>
                <a:sym typeface="Montserrat"/>
              </a:rPr>
              <a:t>, você não pode dirigir nem beber”</a:t>
            </a:r>
            <a:endParaRPr b="0" i="0" sz="25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Montserrat"/>
                <a:ea typeface="Montserrat"/>
                <a:cs typeface="Montserrat"/>
                <a:sym typeface="Montserrat"/>
              </a:rPr>
              <a:t>Para as pessoas entre 18 e 65 anos, exiba o aviso:</a:t>
            </a:r>
            <a:endParaRPr b="0" i="0" sz="25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Montserrat"/>
                <a:ea typeface="Montserrat"/>
                <a:cs typeface="Montserrat"/>
                <a:sym typeface="Montserrat"/>
              </a:rPr>
              <a:t>	</a:t>
            </a:r>
            <a:r>
              <a:rPr b="0" i="0" lang="en-US" sz="2500" u="none" cap="none" strike="noStrike">
                <a:solidFill>
                  <a:srgbClr val="AE2663"/>
                </a:solidFill>
                <a:latin typeface="Montserrat"/>
                <a:ea typeface="Montserrat"/>
                <a:cs typeface="Montserrat"/>
                <a:sym typeface="Montserrat"/>
              </a:rPr>
              <a:t>“</a:t>
            </a:r>
            <a:r>
              <a:rPr b="0" i="1" lang="en-US" sz="2500" u="none" cap="none" strike="noStrike">
                <a:solidFill>
                  <a:srgbClr val="AE2663"/>
                </a:solidFill>
                <a:latin typeface="Montserrat"/>
                <a:ea typeface="Montserrat"/>
                <a:cs typeface="Montserrat"/>
                <a:sym typeface="Montserrat"/>
              </a:rPr>
              <a:t>Fulano</a:t>
            </a:r>
            <a:r>
              <a:rPr b="0" i="0" lang="en-US" sz="2500" u="none" cap="none" strike="noStrike">
                <a:solidFill>
                  <a:srgbClr val="AE2663"/>
                </a:solidFill>
                <a:latin typeface="Montserrat"/>
                <a:ea typeface="Montserrat"/>
                <a:cs typeface="Montserrat"/>
                <a:sym typeface="Montserrat"/>
              </a:rPr>
              <a:t>, bebida liberada! Só não vale dirigir!”</a:t>
            </a:r>
            <a:endParaRPr b="0" i="0" sz="25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Montserrat"/>
                <a:ea typeface="Montserrat"/>
                <a:cs typeface="Montserrat"/>
                <a:sym typeface="Montserrat"/>
              </a:rPr>
              <a:t>Para as pessoas com mais de 65 anos, exiba o aviso:</a:t>
            </a:r>
            <a:endParaRPr b="0" i="0" sz="25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Montserrat"/>
                <a:ea typeface="Montserrat"/>
                <a:cs typeface="Montserrat"/>
                <a:sym typeface="Montserrat"/>
              </a:rPr>
              <a:t>	</a:t>
            </a:r>
            <a:r>
              <a:rPr b="0" i="0" lang="en-US" sz="2500" u="none" cap="none" strike="noStrike">
                <a:solidFill>
                  <a:srgbClr val="AE2663"/>
                </a:solidFill>
                <a:latin typeface="Montserrat"/>
                <a:ea typeface="Montserrat"/>
                <a:cs typeface="Montserrat"/>
                <a:sym typeface="Montserrat"/>
              </a:rPr>
              <a:t>“</a:t>
            </a:r>
            <a:r>
              <a:rPr b="0" i="1" lang="en-US" sz="2500" u="none" cap="none" strike="noStrike">
                <a:solidFill>
                  <a:srgbClr val="AE2663"/>
                </a:solidFill>
                <a:latin typeface="Montserrat"/>
                <a:ea typeface="Montserrat"/>
                <a:cs typeface="Montserrat"/>
                <a:sym typeface="Montserrat"/>
              </a:rPr>
              <a:t>Fulano</a:t>
            </a:r>
            <a:r>
              <a:rPr b="0" i="0" lang="en-US" sz="2500" u="none" cap="none" strike="noStrike">
                <a:solidFill>
                  <a:srgbClr val="AE2663"/>
                </a:solidFill>
                <a:latin typeface="Montserrat"/>
                <a:ea typeface="Montserrat"/>
                <a:cs typeface="Montserrat"/>
                <a:sym typeface="Montserrat"/>
              </a:rPr>
              <a:t>, beba com muita moderação!”</a:t>
            </a:r>
            <a:endParaRPr b="0" i="0" sz="2500" u="none" cap="none" strike="noStrike">
              <a:solidFill>
                <a:srgbClr val="0B5982"/>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5"/>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2.2</a:t>
            </a:r>
            <a:endParaRPr b="1">
              <a:latin typeface="Montserrat"/>
              <a:ea typeface="Montserrat"/>
              <a:cs typeface="Montserrat"/>
              <a:sym typeface="Montserrat"/>
            </a:endParaRPr>
          </a:p>
        </p:txBody>
      </p:sp>
      <p:sp>
        <p:nvSpPr>
          <p:cNvPr id="593" name="Google Shape;593;p65"/>
          <p:cNvSpPr txBox="1"/>
          <p:nvPr/>
        </p:nvSpPr>
        <p:spPr>
          <a:xfrm>
            <a:off x="1598295" y="2296795"/>
            <a:ext cx="9817800" cy="332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Faça um programa que receba um número. Verifique se o número informado é par ou ímpar. Exiba o resultado da seguinte maneira:</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	</a:t>
            </a:r>
            <a:r>
              <a:rPr b="0" i="0" lang="en-US" sz="3000" u="none" cap="none" strike="noStrike">
                <a:solidFill>
                  <a:srgbClr val="AE2663"/>
                </a:solidFill>
                <a:latin typeface="Montserrat"/>
                <a:ea typeface="Montserrat"/>
                <a:cs typeface="Montserrat"/>
                <a:sym typeface="Montserrat"/>
              </a:rPr>
              <a:t>O número </a:t>
            </a:r>
            <a:r>
              <a:rPr b="0" i="1" lang="en-US" sz="3000" u="none" cap="none" strike="noStrike">
                <a:solidFill>
                  <a:srgbClr val="AE2663"/>
                </a:solidFill>
                <a:latin typeface="Montserrat"/>
                <a:ea typeface="Montserrat"/>
                <a:cs typeface="Montserrat"/>
                <a:sym typeface="Montserrat"/>
              </a:rPr>
              <a:t>x</a:t>
            </a:r>
            <a:r>
              <a:rPr b="0" i="0" lang="en-US" sz="3000" u="none" cap="none" strike="noStrike">
                <a:solidFill>
                  <a:srgbClr val="AE2663"/>
                </a:solidFill>
                <a:latin typeface="Montserrat"/>
                <a:ea typeface="Montserrat"/>
                <a:cs typeface="Montserrat"/>
                <a:sym typeface="Montserrat"/>
              </a:rPr>
              <a:t> é impar</a:t>
            </a:r>
            <a:endParaRPr b="0" i="0" sz="30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ou</a:t>
            </a:r>
            <a:endParaRPr b="0" i="0" sz="3000" u="none" cap="none" strike="noStrike">
              <a:solidFill>
                <a:srgbClr val="0B5982"/>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	</a:t>
            </a:r>
            <a:r>
              <a:rPr b="0" i="0" lang="en-US" sz="3000" u="none" cap="none" strike="noStrike">
                <a:solidFill>
                  <a:srgbClr val="AE2663"/>
                </a:solidFill>
                <a:latin typeface="Montserrat"/>
                <a:ea typeface="Montserrat"/>
                <a:cs typeface="Montserrat"/>
                <a:sym typeface="Montserrat"/>
              </a:rPr>
              <a:t>O número </a:t>
            </a:r>
            <a:r>
              <a:rPr b="0" i="1" lang="en-US" sz="3000" u="none" cap="none" strike="noStrike">
                <a:solidFill>
                  <a:srgbClr val="AE2663"/>
                </a:solidFill>
                <a:latin typeface="Montserrat"/>
                <a:ea typeface="Montserrat"/>
                <a:cs typeface="Montserrat"/>
                <a:sym typeface="Montserrat"/>
              </a:rPr>
              <a:t>x</a:t>
            </a:r>
            <a:r>
              <a:rPr b="0" i="0" lang="en-US" sz="3000" u="none" cap="none" strike="noStrike">
                <a:solidFill>
                  <a:srgbClr val="AE2663"/>
                </a:solidFill>
                <a:latin typeface="Montserrat"/>
                <a:ea typeface="Montserrat"/>
                <a:cs typeface="Montserrat"/>
                <a:sym typeface="Montserrat"/>
              </a:rPr>
              <a:t> é par</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6"/>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2.3</a:t>
            </a:r>
            <a:endParaRPr b="1">
              <a:latin typeface="Montserrat"/>
              <a:ea typeface="Montserrat"/>
              <a:cs typeface="Montserrat"/>
              <a:sym typeface="Montserrat"/>
            </a:endParaRPr>
          </a:p>
        </p:txBody>
      </p:sp>
      <p:sp>
        <p:nvSpPr>
          <p:cNvPr id="599" name="Google Shape;599;p66"/>
          <p:cNvSpPr txBox="1"/>
          <p:nvPr/>
        </p:nvSpPr>
        <p:spPr>
          <a:xfrm>
            <a:off x="1598295" y="2296795"/>
            <a:ext cx="9817800" cy="1477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Escreva um programa que solicite ao usuário um nome e uma idade, e crie um dicionário com essas informações. Em seguida, exiba o dicionário.</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7"/>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2.4</a:t>
            </a:r>
            <a:endParaRPr b="1">
              <a:latin typeface="Montserrat"/>
              <a:ea typeface="Montserrat"/>
              <a:cs typeface="Montserrat"/>
              <a:sym typeface="Montserrat"/>
            </a:endParaRPr>
          </a:p>
        </p:txBody>
      </p:sp>
      <p:sp>
        <p:nvSpPr>
          <p:cNvPr id="605" name="Google Shape;605;p67"/>
          <p:cNvSpPr txBox="1"/>
          <p:nvPr/>
        </p:nvSpPr>
        <p:spPr>
          <a:xfrm>
            <a:off x="1598295" y="3296920"/>
            <a:ext cx="8765400" cy="332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Faça um programa que receba 4 notas de um aluno. Retorne a média dessas notas, a menor e a maior nota:</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1" sz="3000" u="none" cap="none" strike="noStrike">
              <a:solidFill>
                <a:srgbClr val="0B5982"/>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1" lang="en-US" sz="3000" u="none" cap="none" strike="noStrike">
                <a:solidFill>
                  <a:srgbClr val="0B5982"/>
                </a:solidFill>
                <a:latin typeface="Montserrat"/>
                <a:ea typeface="Montserrat"/>
                <a:cs typeface="Montserrat"/>
                <a:sym typeface="Montserrat"/>
              </a:rPr>
              <a:t>Média: x</a:t>
            </a:r>
            <a:endParaRPr b="0" i="1" sz="3000" u="none" cap="none" strike="noStrike">
              <a:solidFill>
                <a:srgbClr val="0B5982"/>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1" lang="en-US" sz="3000" u="none" cap="none" strike="noStrike">
                <a:solidFill>
                  <a:srgbClr val="0B5982"/>
                </a:solidFill>
                <a:latin typeface="Montserrat"/>
                <a:ea typeface="Montserrat"/>
                <a:cs typeface="Montserrat"/>
                <a:sym typeface="Montserrat"/>
              </a:rPr>
              <a:t>Menor: y</a:t>
            </a:r>
            <a:endParaRPr b="0" i="1" sz="3000" u="none" cap="none" strike="noStrike">
              <a:solidFill>
                <a:srgbClr val="0B5982"/>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1" lang="en-US" sz="3000" u="none" cap="none" strike="noStrike">
                <a:solidFill>
                  <a:srgbClr val="0B5982"/>
                </a:solidFill>
                <a:latin typeface="Montserrat"/>
                <a:ea typeface="Montserrat"/>
                <a:cs typeface="Montserrat"/>
                <a:sym typeface="Montserrat"/>
              </a:rPr>
              <a:t>Maior: z</a:t>
            </a:r>
            <a:endParaRPr b="0" i="1" sz="3000" u="none" cap="none" strike="noStrike">
              <a:solidFill>
                <a:srgbClr val="0B5982"/>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8"/>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2.5</a:t>
            </a:r>
            <a:endParaRPr b="1">
              <a:latin typeface="Montserrat"/>
              <a:ea typeface="Montserrat"/>
              <a:cs typeface="Montserrat"/>
              <a:sym typeface="Montserrat"/>
            </a:endParaRPr>
          </a:p>
        </p:txBody>
      </p:sp>
      <p:sp>
        <p:nvSpPr>
          <p:cNvPr id="611" name="Google Shape;611;p68"/>
          <p:cNvSpPr txBox="1"/>
          <p:nvPr/>
        </p:nvSpPr>
        <p:spPr>
          <a:xfrm>
            <a:off x="1598295" y="2296795"/>
            <a:ext cx="9817800" cy="3940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Montserrat"/>
                <a:ea typeface="Montserrat"/>
                <a:cs typeface="Montserrat"/>
                <a:sym typeface="Montserrat"/>
              </a:rPr>
              <a:t>Considere a lista: </a:t>
            </a:r>
            <a:r>
              <a:rPr b="0" i="0" lang="en-US" sz="2500" u="none" cap="none" strike="noStrike">
                <a:solidFill>
                  <a:srgbClr val="AE2663"/>
                </a:solidFill>
                <a:latin typeface="Montserrat"/>
                <a:ea typeface="Montserrat"/>
                <a:cs typeface="Montserrat"/>
                <a:sym typeface="Montserrat"/>
              </a:rPr>
              <a:t>[120, “Python”, 120.01, “asw”, False, [10,20] ]</a:t>
            </a:r>
            <a:endParaRPr b="0" i="0" sz="25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Montserrat"/>
                <a:ea typeface="Montserrat"/>
                <a:cs typeface="Montserrat"/>
                <a:sym typeface="Montserrat"/>
              </a:rPr>
              <a:t>Faça um programa que retorne as seguintes informações:</a:t>
            </a:r>
            <a:endParaRPr b="0" i="0" sz="2500" u="none" cap="none" strike="noStrike">
              <a:solidFill>
                <a:schemeClr val="dk1"/>
              </a:solidFill>
              <a:latin typeface="Montserrat"/>
              <a:ea typeface="Montserrat"/>
              <a:cs typeface="Montserrat"/>
              <a:sym typeface="Montserrat"/>
            </a:endParaRPr>
          </a:p>
          <a:p>
            <a:pPr indent="-349250" lvl="1" marL="800100" marR="0" rtl="0" algn="just">
              <a:lnSpc>
                <a:spcPct val="100000"/>
              </a:lnSpc>
              <a:spcBef>
                <a:spcPts val="0"/>
              </a:spcBef>
              <a:spcAft>
                <a:spcPts val="0"/>
              </a:spcAft>
              <a:buClr>
                <a:schemeClr val="dk1"/>
              </a:buClr>
              <a:buSzPts val="2500"/>
              <a:buFont typeface="Montserrat"/>
              <a:buChar char="•"/>
            </a:pPr>
            <a:r>
              <a:rPr b="0" i="0" lang="en-US" sz="2500" u="none" cap="none" strike="noStrike">
                <a:solidFill>
                  <a:schemeClr val="dk1"/>
                </a:solidFill>
                <a:latin typeface="Montserrat"/>
                <a:ea typeface="Montserrat"/>
                <a:cs typeface="Montserrat"/>
                <a:sym typeface="Montserrat"/>
              </a:rPr>
              <a:t>Elemento na posição -1 da lista</a:t>
            </a:r>
            <a:endParaRPr b="0" i="0" sz="2500" u="none" cap="none" strike="noStrike">
              <a:solidFill>
                <a:schemeClr val="dk1"/>
              </a:solidFill>
              <a:latin typeface="Montserrat"/>
              <a:ea typeface="Montserrat"/>
              <a:cs typeface="Montserrat"/>
              <a:sym typeface="Montserrat"/>
            </a:endParaRPr>
          </a:p>
          <a:p>
            <a:pPr indent="-349250" lvl="1" marL="800100" marR="0" rtl="0" algn="just">
              <a:lnSpc>
                <a:spcPct val="100000"/>
              </a:lnSpc>
              <a:spcBef>
                <a:spcPts val="0"/>
              </a:spcBef>
              <a:spcAft>
                <a:spcPts val="0"/>
              </a:spcAft>
              <a:buClr>
                <a:schemeClr val="dk1"/>
              </a:buClr>
              <a:buSzPts val="2500"/>
              <a:buFont typeface="Montserrat"/>
              <a:buChar char="•"/>
            </a:pPr>
            <a:r>
              <a:rPr b="0" i="0" lang="en-US" sz="2500" u="none" cap="none" strike="noStrike">
                <a:solidFill>
                  <a:schemeClr val="dk1"/>
                </a:solidFill>
                <a:latin typeface="Montserrat"/>
                <a:ea typeface="Montserrat"/>
                <a:cs typeface="Montserrat"/>
                <a:sym typeface="Montserrat"/>
              </a:rPr>
              <a:t>Elemento na primeira posição da lista</a:t>
            </a:r>
            <a:endParaRPr b="0" i="0" sz="2500" u="none" cap="none" strike="noStrike">
              <a:solidFill>
                <a:schemeClr val="dk1"/>
              </a:solidFill>
              <a:latin typeface="Montserrat"/>
              <a:ea typeface="Montserrat"/>
              <a:cs typeface="Montserrat"/>
              <a:sym typeface="Montserrat"/>
            </a:endParaRPr>
          </a:p>
          <a:p>
            <a:pPr indent="-349250" lvl="1" marL="800100" marR="0" rtl="0" algn="just">
              <a:lnSpc>
                <a:spcPct val="100000"/>
              </a:lnSpc>
              <a:spcBef>
                <a:spcPts val="0"/>
              </a:spcBef>
              <a:spcAft>
                <a:spcPts val="0"/>
              </a:spcAft>
              <a:buClr>
                <a:schemeClr val="dk1"/>
              </a:buClr>
              <a:buSzPts val="2500"/>
              <a:buFont typeface="Montserrat"/>
              <a:buChar char="•"/>
            </a:pPr>
            <a:r>
              <a:rPr b="0" i="0" lang="en-US" sz="2500" u="none" cap="none" strike="noStrike">
                <a:solidFill>
                  <a:schemeClr val="dk1"/>
                </a:solidFill>
                <a:latin typeface="Montserrat"/>
                <a:ea typeface="Montserrat"/>
                <a:cs typeface="Montserrat"/>
                <a:sym typeface="Montserrat"/>
              </a:rPr>
              <a:t>O último caractere do segundo elemento da lista</a:t>
            </a:r>
            <a:endParaRPr b="0" i="0" sz="2500" u="none" cap="none" strike="noStrike">
              <a:solidFill>
                <a:schemeClr val="dk1"/>
              </a:solidFill>
              <a:latin typeface="Montserrat"/>
              <a:ea typeface="Montserrat"/>
              <a:cs typeface="Montserrat"/>
              <a:sym typeface="Montserrat"/>
            </a:endParaRPr>
          </a:p>
          <a:p>
            <a:pPr indent="-190500" lvl="1" marL="800100" marR="0" rtl="0" algn="just">
              <a:lnSpc>
                <a:spcPct val="100000"/>
              </a:lnSpc>
              <a:spcBef>
                <a:spcPts val="0"/>
              </a:spcBef>
              <a:spcAft>
                <a:spcPts val="0"/>
              </a:spcAft>
              <a:buClr>
                <a:schemeClr val="dk1"/>
              </a:buClr>
              <a:buSzPts val="2400"/>
              <a:buFont typeface="Arial"/>
              <a:buNone/>
            </a:pPr>
            <a:r>
              <a:t/>
            </a:r>
            <a:endParaRPr b="0" i="0" sz="25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B5982"/>
              </a:buClr>
              <a:buSzPts val="2400"/>
              <a:buFont typeface="Arial"/>
              <a:buNone/>
            </a:pPr>
            <a:r>
              <a:rPr b="0" i="0" lang="en-US" sz="2500" u="none" cap="none" strike="noStrike">
                <a:solidFill>
                  <a:srgbClr val="0B5982"/>
                </a:solidFill>
                <a:latin typeface="Montserrat"/>
                <a:ea typeface="Montserrat"/>
                <a:cs typeface="Montserrat"/>
                <a:sym typeface="Montserrat"/>
              </a:rPr>
              <a:t>Elemento -1: x</a:t>
            </a:r>
            <a:endParaRPr b="0" i="0" sz="2500" u="none" cap="none" strike="noStrike">
              <a:solidFill>
                <a:srgbClr val="0B5982"/>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B5982"/>
              </a:buClr>
              <a:buSzPts val="2400"/>
              <a:buFont typeface="Arial"/>
              <a:buNone/>
            </a:pPr>
            <a:r>
              <a:rPr b="0" i="0" lang="en-US" sz="2500" u="none" cap="none" strike="noStrike">
                <a:solidFill>
                  <a:srgbClr val="0B5982"/>
                </a:solidFill>
                <a:latin typeface="Montserrat"/>
                <a:ea typeface="Montserrat"/>
                <a:cs typeface="Montserrat"/>
                <a:sym typeface="Montserrat"/>
              </a:rPr>
              <a:t>Primeiro elemento: y</a:t>
            </a:r>
            <a:endParaRPr b="0" i="0" sz="2500" u="none" cap="none" strike="noStrike">
              <a:solidFill>
                <a:srgbClr val="0B5982"/>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B5982"/>
              </a:buClr>
              <a:buSzPts val="2400"/>
              <a:buFont typeface="Arial"/>
              <a:buNone/>
            </a:pPr>
            <a:r>
              <a:rPr b="0" i="0" lang="en-US" sz="2500" u="none" cap="none" strike="noStrike">
                <a:solidFill>
                  <a:srgbClr val="0B5982"/>
                </a:solidFill>
                <a:latin typeface="Montserrat"/>
                <a:ea typeface="Montserrat"/>
                <a:cs typeface="Montserrat"/>
                <a:sym typeface="Montserrat"/>
              </a:rPr>
              <a:t>Último caractere do segundo elemento: z</a:t>
            </a:r>
            <a:endParaRPr b="0" i="0" sz="2500" u="none" cap="none" strike="noStrike">
              <a:solidFill>
                <a:srgbClr val="0B5982"/>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9"/>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2.6</a:t>
            </a:r>
            <a:endParaRPr b="1">
              <a:latin typeface="Montserrat"/>
              <a:ea typeface="Montserrat"/>
              <a:cs typeface="Montserrat"/>
              <a:sym typeface="Montserrat"/>
            </a:endParaRPr>
          </a:p>
        </p:txBody>
      </p:sp>
      <p:sp>
        <p:nvSpPr>
          <p:cNvPr id="617" name="Google Shape;617;p69"/>
          <p:cNvSpPr txBox="1"/>
          <p:nvPr/>
        </p:nvSpPr>
        <p:spPr>
          <a:xfrm>
            <a:off x="1598295" y="2296795"/>
            <a:ext cx="9817800" cy="1477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Escreva um programa que solicite ao usuário duas strings e as concatene em uma única String. Em seguida, exiba a String resultante.</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0"/>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2.7</a:t>
            </a:r>
            <a:endParaRPr b="1">
              <a:latin typeface="Montserrat"/>
              <a:ea typeface="Montserrat"/>
              <a:cs typeface="Montserrat"/>
              <a:sym typeface="Montserrat"/>
            </a:endParaRPr>
          </a:p>
        </p:txBody>
      </p:sp>
      <p:sp>
        <p:nvSpPr>
          <p:cNvPr id="623" name="Google Shape;623;p70"/>
          <p:cNvSpPr txBox="1"/>
          <p:nvPr/>
        </p:nvSpPr>
        <p:spPr>
          <a:xfrm>
            <a:off x="1598295" y="2296795"/>
            <a:ext cx="9817800" cy="1015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Solicite ao usuário o nome de uma fruta e exiba o preço correspondente.</a:t>
            </a:r>
            <a:endParaRPr b="0" i="0" sz="3000" u="none" cap="none" strike="noStrike">
              <a:solidFill>
                <a:srgbClr val="AE2663"/>
              </a:solidFill>
              <a:latin typeface="Montserrat"/>
              <a:ea typeface="Montserrat"/>
              <a:cs typeface="Montserrat"/>
              <a:sym typeface="Montserrat"/>
            </a:endParaRPr>
          </a:p>
        </p:txBody>
      </p:sp>
      <p:sp>
        <p:nvSpPr>
          <p:cNvPr id="624" name="Google Shape;624;p70"/>
          <p:cNvSpPr txBox="1"/>
          <p:nvPr/>
        </p:nvSpPr>
        <p:spPr>
          <a:xfrm>
            <a:off x="1598297" y="4653250"/>
            <a:ext cx="3284100" cy="1862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Montserrat"/>
                <a:ea typeface="Montserrat"/>
                <a:cs typeface="Montserrat"/>
                <a:sym typeface="Montserrat"/>
              </a:rPr>
              <a:t>Maçã: R$1,50</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Montserrat"/>
                <a:ea typeface="Montserrat"/>
                <a:cs typeface="Montserrat"/>
                <a:sym typeface="Montserrat"/>
              </a:rPr>
              <a:t>Banana: R$2,75</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Montserrat"/>
                <a:ea typeface="Montserrat"/>
                <a:cs typeface="Montserrat"/>
                <a:sym typeface="Montserrat"/>
              </a:rPr>
              <a:t>Uva: R$1,90</a:t>
            </a:r>
            <a:endParaRPr b="0" i="0" sz="2300" u="none" cap="none" strike="noStrike">
              <a:solidFill>
                <a:schemeClr val="dk1"/>
              </a:solidFill>
              <a:latin typeface="Montserrat"/>
              <a:ea typeface="Montserrat"/>
              <a:cs typeface="Montserrat"/>
              <a:sym typeface="Montserrat"/>
            </a:endParaRPr>
          </a:p>
        </p:txBody>
      </p:sp>
      <p:sp>
        <p:nvSpPr>
          <p:cNvPr id="625" name="Google Shape;625;p70"/>
          <p:cNvSpPr txBox="1"/>
          <p:nvPr/>
        </p:nvSpPr>
        <p:spPr>
          <a:xfrm>
            <a:off x="4837622" y="4653250"/>
            <a:ext cx="3284100" cy="1862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Montserrat"/>
                <a:ea typeface="Montserrat"/>
                <a:cs typeface="Montserrat"/>
                <a:sym typeface="Montserrat"/>
              </a:rPr>
              <a:t>Pera: R$1,25</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Montserrat"/>
                <a:ea typeface="Montserrat"/>
                <a:cs typeface="Montserrat"/>
                <a:sym typeface="Montserrat"/>
              </a:rPr>
              <a:t>Laranja: R$0,65</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Montserrat"/>
                <a:ea typeface="Montserrat"/>
                <a:cs typeface="Montserrat"/>
                <a:sym typeface="Montserrat"/>
              </a:rPr>
              <a:t>Limão: R$1,25</a:t>
            </a:r>
            <a:endParaRPr b="0" i="0" sz="2300" u="none" cap="none" strike="noStrike">
              <a:solidFill>
                <a:schemeClr val="dk1"/>
              </a:solidFill>
              <a:latin typeface="Montserrat"/>
              <a:ea typeface="Montserrat"/>
              <a:cs typeface="Montserrat"/>
              <a:sym typeface="Montserrat"/>
            </a:endParaRPr>
          </a:p>
        </p:txBody>
      </p:sp>
      <p:sp>
        <p:nvSpPr>
          <p:cNvPr id="626" name="Google Shape;626;p70"/>
          <p:cNvSpPr txBox="1"/>
          <p:nvPr/>
        </p:nvSpPr>
        <p:spPr>
          <a:xfrm>
            <a:off x="8291697" y="4653250"/>
            <a:ext cx="3284100" cy="1862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Montserrat"/>
                <a:ea typeface="Montserrat"/>
                <a:cs typeface="Montserrat"/>
                <a:sym typeface="Montserrat"/>
              </a:rPr>
              <a:t>Goiaba: R$2,15</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Montserrat"/>
                <a:ea typeface="Montserrat"/>
                <a:cs typeface="Montserrat"/>
                <a:sym typeface="Montserrat"/>
              </a:rPr>
              <a:t>Abacaxi: R$3,20</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Montserrat"/>
                <a:ea typeface="Montserrat"/>
                <a:cs typeface="Montserrat"/>
                <a:sym typeface="Montserrat"/>
              </a:rPr>
              <a:t>Jaca: R$5,80</a:t>
            </a:r>
            <a:endParaRPr b="0" i="0" sz="23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1"/>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2.8</a:t>
            </a:r>
            <a:endParaRPr b="1">
              <a:latin typeface="Montserrat"/>
              <a:ea typeface="Montserrat"/>
              <a:cs typeface="Montserrat"/>
              <a:sym typeface="Montserrat"/>
            </a:endParaRPr>
          </a:p>
        </p:txBody>
      </p:sp>
      <p:sp>
        <p:nvSpPr>
          <p:cNvPr id="632" name="Google Shape;632;p71"/>
          <p:cNvSpPr txBox="1"/>
          <p:nvPr/>
        </p:nvSpPr>
        <p:spPr>
          <a:xfrm>
            <a:off x="1598295" y="2296795"/>
            <a:ext cx="9817800" cy="1015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al"/>
              <a:buNone/>
            </a:pPr>
            <a:r>
              <a:rPr b="0" i="0" lang="en-US" sz="3000" u="none" cap="none" strike="noStrike">
                <a:solidFill>
                  <a:schemeClr val="dk1"/>
                </a:solidFill>
                <a:latin typeface="Montserrat"/>
                <a:ea typeface="Montserrat"/>
                <a:cs typeface="Montserrat"/>
                <a:sym typeface="Montserrat"/>
              </a:rPr>
              <a:t>Refaça o exercício 2.</a:t>
            </a:r>
            <a:r>
              <a:rPr lang="en-US" sz="3000">
                <a:solidFill>
                  <a:schemeClr val="dk1"/>
                </a:solidFill>
                <a:latin typeface="Montserrat"/>
                <a:ea typeface="Montserrat"/>
                <a:cs typeface="Montserrat"/>
                <a:sym typeface="Montserrat"/>
              </a:rPr>
              <a:t>4</a:t>
            </a:r>
            <a:r>
              <a:rPr b="0" i="0" lang="en-US" sz="3000" u="none" cap="none" strike="noStrike">
                <a:solidFill>
                  <a:schemeClr val="dk1"/>
                </a:solidFill>
                <a:latin typeface="Montserrat"/>
                <a:ea typeface="Montserrat"/>
                <a:cs typeface="Montserrat"/>
                <a:sym typeface="Montserrat"/>
              </a:rPr>
              <a:t> utilizando </a:t>
            </a:r>
            <a:r>
              <a:rPr b="1" i="0" lang="en-US" sz="3000" u="none" cap="none" strike="noStrike">
                <a:solidFill>
                  <a:schemeClr val="dk1"/>
                </a:solidFill>
                <a:latin typeface="Montserrat"/>
                <a:ea typeface="Montserrat"/>
                <a:cs typeface="Montserrat"/>
                <a:sym typeface="Montserrat"/>
              </a:rPr>
              <a:t>for</a:t>
            </a:r>
            <a:r>
              <a:rPr b="0" i="0" lang="en-US" sz="3000" u="none" cap="none" strike="noStrike">
                <a:solidFill>
                  <a:schemeClr val="dk1"/>
                </a:solidFill>
                <a:latin typeface="Montserrat"/>
                <a:ea typeface="Montserrat"/>
                <a:cs typeface="Montserrat"/>
                <a:sym typeface="Montserrat"/>
              </a:rPr>
              <a:t> e </a:t>
            </a:r>
            <a:r>
              <a:rPr b="1" i="0" lang="en-US" sz="3000" u="none" cap="none" strike="noStrike">
                <a:solidFill>
                  <a:schemeClr val="dk1"/>
                </a:solidFill>
                <a:latin typeface="Montserrat"/>
                <a:ea typeface="Montserrat"/>
                <a:cs typeface="Montserrat"/>
                <a:sym typeface="Montserrat"/>
              </a:rPr>
              <a:t>listas</a:t>
            </a:r>
            <a:r>
              <a:rPr b="0" i="0" lang="en-US" sz="3000" u="none" cap="none" strike="noStrike">
                <a:solidFill>
                  <a:schemeClr val="dk1"/>
                </a:solidFill>
                <a:latin typeface="Montserrat"/>
                <a:ea typeface="Montserrat"/>
                <a:cs typeface="Montserrat"/>
                <a:sym typeface="Montserrat"/>
              </a:rPr>
              <a:t> para receber as notas dos alunos</a:t>
            </a:r>
            <a:endParaRPr b="0" i="0" sz="3000" u="none" cap="none" strike="noStrike">
              <a:solidFill>
                <a:srgbClr val="0B5982"/>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2"/>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2.9</a:t>
            </a:r>
            <a:endParaRPr b="1">
              <a:latin typeface="Montserrat"/>
              <a:ea typeface="Montserrat"/>
              <a:cs typeface="Montserrat"/>
              <a:sym typeface="Montserrat"/>
            </a:endParaRPr>
          </a:p>
        </p:txBody>
      </p:sp>
      <p:sp>
        <p:nvSpPr>
          <p:cNvPr id="638" name="Google Shape;638;p72"/>
          <p:cNvSpPr txBox="1"/>
          <p:nvPr/>
        </p:nvSpPr>
        <p:spPr>
          <a:xfrm>
            <a:off x="1598295" y="2296795"/>
            <a:ext cx="9817800" cy="332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Faça um programa que receba um número. Verifique se este número é primo ou não, e retorne o resultado:</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AE2663"/>
                </a:solidFill>
                <a:latin typeface="Montserrat"/>
                <a:ea typeface="Montserrat"/>
                <a:cs typeface="Montserrat"/>
                <a:sym typeface="Montserrat"/>
              </a:rPr>
              <a:t>	O número </a:t>
            </a:r>
            <a:r>
              <a:rPr b="0" i="1" lang="en-US" sz="3000" u="none" cap="none" strike="noStrike">
                <a:solidFill>
                  <a:srgbClr val="AE2663"/>
                </a:solidFill>
                <a:latin typeface="Montserrat"/>
                <a:ea typeface="Montserrat"/>
                <a:cs typeface="Montserrat"/>
                <a:sym typeface="Montserrat"/>
              </a:rPr>
              <a:t>x</a:t>
            </a:r>
            <a:r>
              <a:rPr b="0" i="0" lang="en-US" sz="3000" u="none" cap="none" strike="noStrike">
                <a:solidFill>
                  <a:srgbClr val="AE2663"/>
                </a:solidFill>
                <a:latin typeface="Montserrat"/>
                <a:ea typeface="Montserrat"/>
                <a:cs typeface="Montserrat"/>
                <a:sym typeface="Montserrat"/>
              </a:rPr>
              <a:t> é primo</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ou</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	</a:t>
            </a:r>
            <a:r>
              <a:rPr b="0" i="0" lang="en-US" sz="3000" u="none" cap="none" strike="noStrike">
                <a:solidFill>
                  <a:srgbClr val="AE2663"/>
                </a:solidFill>
                <a:latin typeface="Montserrat"/>
                <a:ea typeface="Montserrat"/>
                <a:cs typeface="Montserrat"/>
                <a:sym typeface="Montserrat"/>
              </a:rPr>
              <a:t>O número </a:t>
            </a:r>
            <a:r>
              <a:rPr b="0" i="1" lang="en-US" sz="3000" u="none" cap="none" strike="noStrike">
                <a:solidFill>
                  <a:srgbClr val="AE2663"/>
                </a:solidFill>
                <a:latin typeface="Montserrat"/>
                <a:ea typeface="Montserrat"/>
                <a:cs typeface="Montserrat"/>
                <a:sym typeface="Montserrat"/>
              </a:rPr>
              <a:t>x não </a:t>
            </a:r>
            <a:r>
              <a:rPr b="0" i="0" lang="en-US" sz="3000" u="none" cap="none" strike="noStrike">
                <a:solidFill>
                  <a:srgbClr val="AE2663"/>
                </a:solidFill>
                <a:latin typeface="Montserrat"/>
                <a:ea typeface="Montserrat"/>
                <a:cs typeface="Montserrat"/>
                <a:sym typeface="Montserrat"/>
              </a:rPr>
              <a:t>é primo</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3"/>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2.10</a:t>
            </a:r>
            <a:endParaRPr b="1">
              <a:latin typeface="Montserrat"/>
              <a:ea typeface="Montserrat"/>
              <a:cs typeface="Montserrat"/>
              <a:sym typeface="Montserrat"/>
            </a:endParaRPr>
          </a:p>
        </p:txBody>
      </p:sp>
      <p:sp>
        <p:nvSpPr>
          <p:cNvPr id="644" name="Google Shape;644;p73"/>
          <p:cNvSpPr txBox="1"/>
          <p:nvPr/>
        </p:nvSpPr>
        <p:spPr>
          <a:xfrm>
            <a:off x="1598295" y="2296795"/>
            <a:ext cx="9817800" cy="332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Faça um programa que receba um número. Este número corresponde a uma posição na sequência de Fibonacci: 1, 1, 2, 3, 5,...</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Exiba o número da sequência cuja posição foi informada:</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AE2663"/>
                </a:solidFill>
                <a:latin typeface="Montserrat"/>
                <a:ea typeface="Montserrat"/>
                <a:cs typeface="Montserrat"/>
                <a:sym typeface="Montserrat"/>
              </a:rPr>
              <a:t>	A posição x corresponde ao número y</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0"/>
          <p:cNvPicPr preferRelativeResize="0"/>
          <p:nvPr/>
        </p:nvPicPr>
        <p:blipFill rotWithShape="1">
          <a:blip r:embed="rId3">
            <a:alphaModFix/>
          </a:blip>
          <a:srcRect b="0" l="0" r="0" t="0"/>
          <a:stretch/>
        </p:blipFill>
        <p:spPr>
          <a:xfrm>
            <a:off x="158450" y="417225"/>
            <a:ext cx="685800" cy="685800"/>
          </a:xfrm>
          <a:prstGeom prst="rect">
            <a:avLst/>
          </a:prstGeom>
          <a:noFill/>
          <a:ln>
            <a:noFill/>
          </a:ln>
        </p:spPr>
      </p:pic>
      <p:sp>
        <p:nvSpPr>
          <p:cNvPr id="162" name="Google Shape;162;p20"/>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Ementa (3/3)</a:t>
            </a:r>
            <a:endParaRPr sz="3600">
              <a:latin typeface="Montserrat"/>
              <a:ea typeface="Montserrat"/>
              <a:cs typeface="Montserrat"/>
              <a:sym typeface="Montserrat"/>
            </a:endParaRPr>
          </a:p>
        </p:txBody>
      </p:sp>
      <p:sp>
        <p:nvSpPr>
          <p:cNvPr id="163" name="Google Shape;163;p20"/>
          <p:cNvSpPr txBox="1"/>
          <p:nvPr/>
        </p:nvSpPr>
        <p:spPr>
          <a:xfrm>
            <a:off x="844250" y="1337675"/>
            <a:ext cx="9175800" cy="524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74151"/>
                </a:solidFill>
                <a:latin typeface="Montserrat"/>
                <a:ea typeface="Montserrat"/>
                <a:cs typeface="Montserrat"/>
                <a:sym typeface="Montserrat"/>
              </a:rPr>
              <a:t>Funções</a:t>
            </a:r>
            <a:endParaRPr b="1"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374151"/>
                </a:solidFill>
                <a:latin typeface="Montserrat"/>
                <a:ea typeface="Montserrat"/>
                <a:cs typeface="Montserrat"/>
                <a:sym typeface="Montserrat"/>
              </a:rPr>
              <a:t>- Definindo funções em Python</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374151"/>
                </a:solidFill>
                <a:latin typeface="Montserrat"/>
                <a:ea typeface="Montserrat"/>
                <a:cs typeface="Montserrat"/>
                <a:sym typeface="Montserrat"/>
              </a:rPr>
              <a:t>- Parâmetros e argumentos</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374151"/>
                </a:solidFill>
                <a:latin typeface="Montserrat"/>
                <a:ea typeface="Montserrat"/>
                <a:cs typeface="Montserrat"/>
                <a:sym typeface="Montserrat"/>
              </a:rPr>
              <a:t>- Retorno de valores</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74151"/>
                </a:solidFill>
                <a:latin typeface="Montserrat"/>
                <a:ea typeface="Montserrat"/>
                <a:cs typeface="Montserrat"/>
                <a:sym typeface="Montserrat"/>
              </a:rPr>
              <a:t>Módulos e Bibliotecas</a:t>
            </a:r>
            <a:endParaRPr b="1"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374151"/>
                </a:solidFill>
                <a:latin typeface="Montserrat"/>
                <a:ea typeface="Montserrat"/>
                <a:cs typeface="Montserrat"/>
                <a:sym typeface="Montserrat"/>
              </a:rPr>
              <a:t>- Importando e usando módulos em Python</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374151"/>
                </a:solidFill>
                <a:latin typeface="Montserrat"/>
                <a:ea typeface="Montserrat"/>
                <a:cs typeface="Montserrat"/>
                <a:sym typeface="Montserrat"/>
              </a:rPr>
              <a:t>- Explorando bibliotecas populares (exemplo: math, random, datetime)</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74151"/>
                </a:solidFill>
                <a:latin typeface="Montserrat"/>
                <a:ea typeface="Montserrat"/>
                <a:cs typeface="Montserrat"/>
                <a:sym typeface="Montserrat"/>
              </a:rPr>
              <a:t>Manipulação de Arquivos</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374151"/>
                </a:solidFill>
                <a:latin typeface="Montserrat"/>
                <a:ea typeface="Montserrat"/>
                <a:cs typeface="Montserrat"/>
                <a:sym typeface="Montserrat"/>
              </a:rPr>
              <a:t>- Leitura e escrita de arquivos em Python</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374151"/>
                </a:solidFill>
                <a:latin typeface="Montserrat"/>
                <a:ea typeface="Montserrat"/>
                <a:cs typeface="Montserrat"/>
                <a:sym typeface="Montserrat"/>
              </a:rPr>
              <a:t>- Trabalhando com arquivos CSV</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sz="1800">
              <a:solidFill>
                <a:srgbClr val="37415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800"/>
              <a:buFont typeface="Arial"/>
              <a:buNone/>
            </a:pPr>
            <a:r>
              <a:rPr b="1" lang="en-US" sz="1800">
                <a:solidFill>
                  <a:srgbClr val="374151"/>
                </a:solidFill>
                <a:latin typeface="Montserrat"/>
                <a:ea typeface="Montserrat"/>
                <a:cs typeface="Montserrat"/>
                <a:sym typeface="Montserrat"/>
              </a:rPr>
              <a:t>Tópicos especiais</a:t>
            </a:r>
            <a:endParaRPr b="1" sz="1800">
              <a:solidFill>
                <a:srgbClr val="374151"/>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374151"/>
              </a:buClr>
              <a:buSzPts val="1800"/>
              <a:buFont typeface="Montserrat"/>
              <a:buChar char="-"/>
            </a:pPr>
            <a:r>
              <a:rPr lang="en-US" sz="1800">
                <a:solidFill>
                  <a:srgbClr val="374151"/>
                </a:solidFill>
                <a:latin typeface="Montserrat"/>
                <a:ea typeface="Montserrat"/>
                <a:cs typeface="Montserrat"/>
                <a:sym typeface="Montserrat"/>
              </a:rPr>
              <a:t>Streamlit</a:t>
            </a:r>
            <a:endParaRPr sz="1800">
              <a:solidFill>
                <a:srgbClr val="374151"/>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374151"/>
              </a:buClr>
              <a:buSzPts val="1800"/>
              <a:buFont typeface="Montserrat"/>
              <a:buChar char="-"/>
            </a:pPr>
            <a:r>
              <a:rPr lang="en-US" sz="1800">
                <a:solidFill>
                  <a:srgbClr val="374151"/>
                </a:solidFill>
                <a:latin typeface="Montserrat"/>
                <a:ea typeface="Montserrat"/>
                <a:cs typeface="Montserrat"/>
                <a:sym typeface="Montserrat"/>
              </a:rPr>
              <a:t>APIs</a:t>
            </a:r>
            <a:endParaRPr sz="1800">
              <a:solidFill>
                <a:srgbClr val="374151"/>
              </a:solidFill>
              <a:latin typeface="Montserrat"/>
              <a:ea typeface="Montserrat"/>
              <a:cs typeface="Montserrat"/>
              <a:sym typeface="Montserrat"/>
            </a:endParaRPr>
          </a:p>
        </p:txBody>
      </p:sp>
      <p:sp>
        <p:nvSpPr>
          <p:cNvPr id="164" name="Google Shape;164;p20"/>
          <p:cNvSpPr/>
          <p:nvPr/>
        </p:nvSpPr>
        <p:spPr>
          <a:xfrm>
            <a:off x="6746200" y="2102925"/>
            <a:ext cx="1537488" cy="624348"/>
          </a:xfrm>
          <a:prstGeom prst="cloud">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Exercícios</a:t>
            </a:r>
            <a:endParaRPr/>
          </a:p>
        </p:txBody>
      </p:sp>
      <p:sp>
        <p:nvSpPr>
          <p:cNvPr id="165" name="Google Shape;165;p20"/>
          <p:cNvSpPr/>
          <p:nvPr/>
        </p:nvSpPr>
        <p:spPr>
          <a:xfrm>
            <a:off x="6746200" y="3926950"/>
            <a:ext cx="1537488" cy="624348"/>
          </a:xfrm>
          <a:prstGeom prst="cloud">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Exercícios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4"/>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2.11</a:t>
            </a:r>
            <a:endParaRPr b="1">
              <a:latin typeface="Montserrat"/>
              <a:ea typeface="Montserrat"/>
              <a:cs typeface="Montserrat"/>
              <a:sym typeface="Montserrat"/>
            </a:endParaRPr>
          </a:p>
        </p:txBody>
      </p:sp>
      <p:sp>
        <p:nvSpPr>
          <p:cNvPr id="650" name="Google Shape;650;p74"/>
          <p:cNvSpPr txBox="1"/>
          <p:nvPr/>
        </p:nvSpPr>
        <p:spPr>
          <a:xfrm>
            <a:off x="1598295" y="2296795"/>
            <a:ext cx="9817800" cy="332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Faça um programa com uma função que recebe uma frase. Para cada palavra nesta frase, inverta a ordem das letras. Exiba o resultado:</a:t>
            </a:r>
            <a:endParaRPr b="0" i="0" sz="30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3F6622"/>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3F6622"/>
                </a:solidFill>
                <a:latin typeface="Montserrat"/>
                <a:ea typeface="Montserrat"/>
                <a:cs typeface="Montserrat"/>
                <a:sym typeface="Montserrat"/>
              </a:rPr>
              <a:t>	Esta é a frase original</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AE2663"/>
                </a:solidFill>
                <a:latin typeface="Montserrat"/>
                <a:ea typeface="Montserrat"/>
                <a:cs typeface="Montserrat"/>
                <a:sym typeface="Montserrat"/>
              </a:rPr>
              <a:t>	atsE é a esarf lanigiro</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5"/>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2.12</a:t>
            </a:r>
            <a:endParaRPr b="1">
              <a:latin typeface="Montserrat"/>
              <a:ea typeface="Montserrat"/>
              <a:cs typeface="Montserrat"/>
              <a:sym typeface="Montserrat"/>
            </a:endParaRPr>
          </a:p>
        </p:txBody>
      </p:sp>
      <p:sp>
        <p:nvSpPr>
          <p:cNvPr id="656" name="Google Shape;656;p75"/>
          <p:cNvSpPr txBox="1"/>
          <p:nvPr/>
        </p:nvSpPr>
        <p:spPr>
          <a:xfrm>
            <a:off x="1598295" y="2296795"/>
            <a:ext cx="9817800" cy="2862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Escreva um programa que exiba os números de 1 a 100. Caso o número seja divisível por 3, exiba “</a:t>
            </a:r>
            <a:r>
              <a:rPr b="1" i="0" lang="en-US" sz="3000" u="none" cap="none" strike="noStrike">
                <a:solidFill>
                  <a:schemeClr val="dk1"/>
                </a:solidFill>
                <a:latin typeface="Montserrat"/>
                <a:ea typeface="Montserrat"/>
                <a:cs typeface="Montserrat"/>
                <a:sym typeface="Montserrat"/>
              </a:rPr>
              <a:t>Fizz</a:t>
            </a:r>
            <a:r>
              <a:rPr b="0" i="0" lang="en-US" sz="3000" u="none" cap="none" strike="noStrike">
                <a:solidFill>
                  <a:schemeClr val="dk1"/>
                </a:solidFill>
                <a:latin typeface="Montserrat"/>
                <a:ea typeface="Montserrat"/>
                <a:cs typeface="Montserrat"/>
                <a:sym typeface="Montserrat"/>
              </a:rPr>
              <a:t>” no seu lugar, e para múltiplos de 5 exiba “</a:t>
            </a:r>
            <a:r>
              <a:rPr b="1" i="0" lang="en-US" sz="3000" u="none" cap="none" strike="noStrike">
                <a:solidFill>
                  <a:schemeClr val="dk1"/>
                </a:solidFill>
                <a:latin typeface="Montserrat"/>
                <a:ea typeface="Montserrat"/>
                <a:cs typeface="Montserrat"/>
                <a:sym typeface="Montserrat"/>
              </a:rPr>
              <a:t>Buzz</a:t>
            </a:r>
            <a:r>
              <a:rPr b="0" i="0" lang="en-US" sz="3000" u="none" cap="none" strike="noStrike">
                <a:solidFill>
                  <a:schemeClr val="dk1"/>
                </a:solidFill>
                <a:latin typeface="Montserrat"/>
                <a:ea typeface="Montserrat"/>
                <a:cs typeface="Montserrat"/>
                <a:sym typeface="Montserrat"/>
              </a:rPr>
              <a:t>”. Caso seja divisível por ambos, exiba “</a:t>
            </a:r>
            <a:r>
              <a:rPr b="1" i="0" lang="en-US" sz="3000" u="none" cap="none" strike="noStrike">
                <a:solidFill>
                  <a:schemeClr val="dk1"/>
                </a:solidFill>
                <a:latin typeface="Montserrat"/>
                <a:ea typeface="Montserrat"/>
                <a:cs typeface="Montserrat"/>
                <a:sym typeface="Montserrat"/>
              </a:rPr>
              <a:t>FizzBuzz</a:t>
            </a:r>
            <a:r>
              <a:rPr b="0" i="0" lang="en-US" sz="3000" u="none" cap="none" strike="noStrike">
                <a:solidFill>
                  <a:schemeClr val="dk1"/>
                </a:solidFill>
                <a:latin typeface="Montserrat"/>
                <a:ea typeface="Montserrat"/>
                <a:cs typeface="Montserrat"/>
                <a:sym typeface="Montserrat"/>
              </a:rPr>
              <a:t>”.</a:t>
            </a:r>
            <a:endParaRPr b="0" i="0" sz="3000" u="none" cap="none" strike="noStrike">
              <a:solidFill>
                <a:srgbClr val="3F6622"/>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6"/>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2.13</a:t>
            </a:r>
            <a:endParaRPr b="1">
              <a:latin typeface="Montserrat"/>
              <a:ea typeface="Montserrat"/>
              <a:cs typeface="Montserrat"/>
              <a:sym typeface="Montserrat"/>
            </a:endParaRPr>
          </a:p>
        </p:txBody>
      </p:sp>
      <p:sp>
        <p:nvSpPr>
          <p:cNvPr id="662" name="Google Shape;662;p76"/>
          <p:cNvSpPr txBox="1"/>
          <p:nvPr/>
        </p:nvSpPr>
        <p:spPr>
          <a:xfrm>
            <a:off x="1598295" y="2296795"/>
            <a:ext cx="9817800" cy="1015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Faça um programa que receba um número e </a:t>
            </a:r>
            <a:r>
              <a:rPr lang="en-US" sz="3000">
                <a:solidFill>
                  <a:schemeClr val="dk1"/>
                </a:solidFill>
                <a:latin typeface="Montserrat"/>
                <a:ea typeface="Montserrat"/>
                <a:cs typeface="Montserrat"/>
                <a:sym typeface="Montserrat"/>
              </a:rPr>
              <a:t>exiba</a:t>
            </a:r>
            <a:r>
              <a:rPr b="0" i="0" lang="en-US" sz="3000" u="none" cap="none" strike="noStrike">
                <a:solidFill>
                  <a:schemeClr val="dk1"/>
                </a:solidFill>
                <a:latin typeface="Montserrat"/>
                <a:ea typeface="Montserrat"/>
                <a:cs typeface="Montserrat"/>
                <a:sym typeface="Montserrat"/>
              </a:rPr>
              <a:t> seu fatorial.</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7"/>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2.14</a:t>
            </a:r>
            <a:endParaRPr b="1">
              <a:latin typeface="Montserrat"/>
              <a:ea typeface="Montserrat"/>
              <a:cs typeface="Montserrat"/>
              <a:sym typeface="Montserrat"/>
            </a:endParaRPr>
          </a:p>
        </p:txBody>
      </p:sp>
      <p:sp>
        <p:nvSpPr>
          <p:cNvPr id="668" name="Google Shape;668;p77"/>
          <p:cNvSpPr txBox="1"/>
          <p:nvPr/>
        </p:nvSpPr>
        <p:spPr>
          <a:xfrm>
            <a:off x="1598295" y="2296795"/>
            <a:ext cx="9817800" cy="3786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Considere a seguinte lista:</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2F5496"/>
                </a:solidFill>
                <a:latin typeface="Montserrat"/>
                <a:ea typeface="Montserrat"/>
                <a:cs typeface="Montserrat"/>
                <a:sym typeface="Montserrat"/>
              </a:rPr>
              <a:t>[123, 435, 987, 1984, 2, 19, 423, -178, 320]</a:t>
            </a:r>
            <a:endParaRPr b="0" i="0" sz="3000" u="none" cap="none" strike="noStrike">
              <a:solidFill>
                <a:srgbClr val="2F5496"/>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Faça um programa que retorne a </a:t>
            </a:r>
            <a:r>
              <a:rPr b="1" i="0" lang="en-US" sz="3000" u="none" cap="none" strike="noStrike">
                <a:solidFill>
                  <a:schemeClr val="dk1"/>
                </a:solidFill>
                <a:latin typeface="Montserrat"/>
                <a:ea typeface="Montserrat"/>
                <a:cs typeface="Montserrat"/>
                <a:sym typeface="Montserrat"/>
              </a:rPr>
              <a:t>posição</a:t>
            </a:r>
            <a:r>
              <a:rPr b="0" i="0" lang="en-US" sz="3000" u="none" cap="none" strike="noStrike">
                <a:solidFill>
                  <a:schemeClr val="dk1"/>
                </a:solidFill>
                <a:latin typeface="Montserrat"/>
                <a:ea typeface="Montserrat"/>
                <a:cs typeface="Montserrat"/>
                <a:sym typeface="Montserrat"/>
              </a:rPr>
              <a:t> do menor e do maior valor encontrado:</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AE2663"/>
                </a:solidFill>
                <a:latin typeface="Montserrat"/>
                <a:ea typeface="Montserrat"/>
                <a:cs typeface="Montserrat"/>
                <a:sym typeface="Montserrat"/>
              </a:rPr>
              <a:t>O maior valor está na posição x</a:t>
            </a:r>
            <a:endParaRPr b="0" i="0" sz="3000" u="none" cap="none" strike="noStrike">
              <a:solidFill>
                <a:srgbClr val="AE2663"/>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AE2663"/>
                </a:solidFill>
                <a:latin typeface="Montserrat"/>
                <a:ea typeface="Montserrat"/>
                <a:cs typeface="Montserrat"/>
                <a:sym typeface="Montserrat"/>
              </a:rPr>
              <a:t>O menor valor está na posição y</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8"/>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2.15</a:t>
            </a:r>
            <a:endParaRPr b="1">
              <a:latin typeface="Montserrat"/>
              <a:ea typeface="Montserrat"/>
              <a:cs typeface="Montserrat"/>
              <a:sym typeface="Montserrat"/>
            </a:endParaRPr>
          </a:p>
        </p:txBody>
      </p:sp>
      <p:sp>
        <p:nvSpPr>
          <p:cNvPr id="674" name="Google Shape;674;p78"/>
          <p:cNvSpPr txBox="1"/>
          <p:nvPr/>
        </p:nvSpPr>
        <p:spPr>
          <a:xfrm>
            <a:off x="1598295" y="2296795"/>
            <a:ext cx="9817800" cy="1939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Escreva um programa que receba uma lista de números do usuário e conte quantas vezes um número específico aparece na lista. Solicite ao usuário um número e exiba a contagem.</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9"/>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2.16</a:t>
            </a:r>
            <a:endParaRPr b="1">
              <a:latin typeface="Montserrat"/>
              <a:ea typeface="Montserrat"/>
              <a:cs typeface="Montserrat"/>
              <a:sym typeface="Montserrat"/>
            </a:endParaRPr>
          </a:p>
        </p:txBody>
      </p:sp>
      <p:sp>
        <p:nvSpPr>
          <p:cNvPr id="680" name="Google Shape;680;p79"/>
          <p:cNvSpPr txBox="1"/>
          <p:nvPr/>
        </p:nvSpPr>
        <p:spPr>
          <a:xfrm>
            <a:off x="1598295" y="2296795"/>
            <a:ext cx="9817800" cy="1015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ontserrat"/>
                <a:ea typeface="Montserrat"/>
                <a:cs typeface="Montserrat"/>
                <a:sym typeface="Montserrat"/>
              </a:rPr>
              <a:t>Escreva um programa que solicite ao usuário um número e exiba a tabuada desse número de 1 a 10.</a:t>
            </a:r>
            <a:endParaRPr b="0" i="0" sz="3000" u="none" cap="none" strike="noStrike">
              <a:solidFill>
                <a:srgbClr val="AE2663"/>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0"/>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2.17</a:t>
            </a:r>
            <a:endParaRPr b="1">
              <a:latin typeface="Montserrat"/>
              <a:ea typeface="Montserrat"/>
              <a:cs typeface="Montserrat"/>
              <a:sym typeface="Montserrat"/>
            </a:endParaRPr>
          </a:p>
        </p:txBody>
      </p:sp>
      <p:sp>
        <p:nvSpPr>
          <p:cNvPr id="686" name="Google Shape;686;p80"/>
          <p:cNvSpPr txBox="1"/>
          <p:nvPr/>
        </p:nvSpPr>
        <p:spPr>
          <a:xfrm>
            <a:off x="1598295" y="2296795"/>
            <a:ext cx="9817800" cy="1939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100"/>
              <a:buFont typeface="Arial"/>
              <a:buNone/>
            </a:pPr>
            <a:r>
              <a:rPr b="0" i="0" lang="en-US" sz="3000" u="none" cap="none" strike="noStrike">
                <a:solidFill>
                  <a:schemeClr val="dk1"/>
                </a:solidFill>
                <a:latin typeface="Montserrat"/>
                <a:ea typeface="Montserrat"/>
                <a:cs typeface="Montserrat"/>
                <a:sym typeface="Montserrat"/>
              </a:rPr>
              <a:t>Escreva um programa que solicite ao usuário uma palavra e verifique se a palavra é um palíndromo (ou seja, é a mesma palavra quando lida de trás para frente).</a:t>
            </a:r>
            <a:endParaRPr b="0" i="0" sz="3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1"/>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2.18</a:t>
            </a:r>
            <a:endParaRPr b="1">
              <a:latin typeface="Montserrat"/>
              <a:ea typeface="Montserrat"/>
              <a:cs typeface="Montserrat"/>
              <a:sym typeface="Montserrat"/>
            </a:endParaRPr>
          </a:p>
        </p:txBody>
      </p:sp>
      <p:sp>
        <p:nvSpPr>
          <p:cNvPr id="692" name="Google Shape;692;p81"/>
          <p:cNvSpPr txBox="1"/>
          <p:nvPr/>
        </p:nvSpPr>
        <p:spPr>
          <a:xfrm>
            <a:off x="1598295" y="2296795"/>
            <a:ext cx="9817800" cy="2862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100"/>
              <a:buFont typeface="Arial"/>
              <a:buNone/>
            </a:pPr>
            <a:r>
              <a:rPr b="0" i="0" lang="en-US" sz="3000" u="none" cap="none" strike="noStrike">
                <a:solidFill>
                  <a:schemeClr val="dk1"/>
                </a:solidFill>
                <a:latin typeface="Montserrat"/>
                <a:ea typeface="Montserrat"/>
                <a:cs typeface="Montserrat"/>
                <a:sym typeface="Montserrat"/>
              </a:rPr>
              <a:t>Escreva um programa que solicite ao usuário </a:t>
            </a:r>
            <a:r>
              <a:rPr lang="en-US" sz="3000">
                <a:solidFill>
                  <a:schemeClr val="dk1"/>
                </a:solidFill>
                <a:latin typeface="Montserrat"/>
                <a:ea typeface="Montserrat"/>
                <a:cs typeface="Montserrat"/>
                <a:sym typeface="Montserrat"/>
              </a:rPr>
              <a:t>frases. Para parar de solicitar frases, ele pode apenas apertar o “enter”.</a:t>
            </a:r>
            <a:endParaRPr sz="3000">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t/>
            </a:r>
            <a:endParaRPr sz="3000">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rPr lang="en-US" sz="3000">
                <a:solidFill>
                  <a:schemeClr val="dk1"/>
                </a:solidFill>
                <a:latin typeface="Montserrat"/>
                <a:ea typeface="Montserrat"/>
                <a:cs typeface="Montserrat"/>
                <a:sym typeface="Montserrat"/>
              </a:rPr>
              <a:t>Seu programa deve apresentar cada frase e quantas vezes ela foi repetida.</a:t>
            </a:r>
            <a:endParaRPr sz="3000">
              <a:solidFill>
                <a:schemeClr val="dk1"/>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2"/>
          <p:cNvSpPr txBox="1"/>
          <p:nvPr>
            <p:ph idx="4294967295" type="title"/>
          </p:nvPr>
        </p:nvSpPr>
        <p:spPr>
          <a:xfrm>
            <a:off x="1086644" y="685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a:latin typeface="Montserrat"/>
                <a:ea typeface="Montserrat"/>
                <a:cs typeface="Montserrat"/>
                <a:sym typeface="Montserrat"/>
              </a:rPr>
              <a:t>Exercício x.xx</a:t>
            </a:r>
            <a:endParaRPr b="1">
              <a:latin typeface="Montserrat"/>
              <a:ea typeface="Montserrat"/>
              <a:cs typeface="Montserrat"/>
              <a:sym typeface="Montserrat"/>
            </a:endParaRPr>
          </a:p>
        </p:txBody>
      </p:sp>
      <p:sp>
        <p:nvSpPr>
          <p:cNvPr id="698" name="Google Shape;698;p82"/>
          <p:cNvSpPr txBox="1"/>
          <p:nvPr/>
        </p:nvSpPr>
        <p:spPr>
          <a:xfrm>
            <a:off x="1598295" y="2296795"/>
            <a:ext cx="9817800" cy="1477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100"/>
              <a:buFont typeface="Arial"/>
              <a:buNone/>
            </a:pPr>
            <a:r>
              <a:rPr b="0" i="0" lang="en-US" sz="3000" u="none" cap="none" strike="noStrike">
                <a:solidFill>
                  <a:schemeClr val="dk1"/>
                </a:solidFill>
                <a:latin typeface="Montserrat"/>
                <a:ea typeface="Montserrat"/>
                <a:cs typeface="Montserrat"/>
                <a:sym typeface="Montserrat"/>
              </a:rPr>
              <a:t>Acesso o site:</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t/>
            </a:r>
            <a:endParaRPr b="0" i="0" sz="3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100"/>
              <a:buFont typeface="Arial"/>
              <a:buNone/>
            </a:pPr>
            <a:r>
              <a:rPr b="0" i="0" lang="en-US" sz="3000" u="sng" cap="none" strike="noStrike">
                <a:solidFill>
                  <a:schemeClr val="hlink"/>
                </a:solidFill>
                <a:latin typeface="Montserrat"/>
                <a:ea typeface="Montserrat"/>
                <a:cs typeface="Montserrat"/>
                <a:sym typeface="Montserrat"/>
                <a:hlinkClick r:id="rId3"/>
              </a:rPr>
              <a:t> https://www.beecrowd.com.br/judge/pt/login</a:t>
            </a:r>
            <a:endParaRPr b="0" i="0" sz="3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3"/>
          <p:cNvSpPr txBox="1"/>
          <p:nvPr>
            <p:ph idx="4294967295" type="title"/>
          </p:nvPr>
        </p:nvSpPr>
        <p:spPr>
          <a:xfrm>
            <a:off x="1086644" y="304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sz="4600">
                <a:latin typeface="Montserrat"/>
                <a:ea typeface="Montserrat"/>
                <a:cs typeface="Montserrat"/>
                <a:sym typeface="Montserrat"/>
              </a:rPr>
              <a:t>DESAFIO</a:t>
            </a:r>
            <a:endParaRPr b="1" sz="4600">
              <a:latin typeface="Montserrat"/>
              <a:ea typeface="Montserrat"/>
              <a:cs typeface="Montserrat"/>
              <a:sym typeface="Montserrat"/>
            </a:endParaRPr>
          </a:p>
          <a:p>
            <a:pPr indent="0" lvl="0" marL="0" rtl="0" algn="ctr">
              <a:lnSpc>
                <a:spcPct val="90000"/>
              </a:lnSpc>
              <a:spcBef>
                <a:spcPts val="0"/>
              </a:spcBef>
              <a:spcAft>
                <a:spcPts val="0"/>
              </a:spcAft>
              <a:buClr>
                <a:schemeClr val="dk1"/>
              </a:buClr>
              <a:buSzPts val="4000"/>
              <a:buFont typeface="Arial"/>
              <a:buNone/>
            </a:pPr>
            <a:r>
              <a:rPr b="1" lang="en-US" sz="3200">
                <a:latin typeface="Montserrat"/>
                <a:ea typeface="Montserrat"/>
                <a:cs typeface="Montserrat"/>
                <a:sym typeface="Montserrat"/>
              </a:rPr>
              <a:t>(Loteria da Babilônia)</a:t>
            </a:r>
            <a:endParaRPr b="1" sz="3200">
              <a:latin typeface="Montserrat"/>
              <a:ea typeface="Montserrat"/>
              <a:cs typeface="Montserrat"/>
              <a:sym typeface="Montserrat"/>
            </a:endParaRPr>
          </a:p>
        </p:txBody>
      </p:sp>
      <p:sp>
        <p:nvSpPr>
          <p:cNvPr id="704" name="Google Shape;704;p83"/>
          <p:cNvSpPr txBox="1"/>
          <p:nvPr/>
        </p:nvSpPr>
        <p:spPr>
          <a:xfrm>
            <a:off x="1187095" y="2182295"/>
            <a:ext cx="9817800" cy="3555600"/>
          </a:xfrm>
          <a:prstGeom prst="rect">
            <a:avLst/>
          </a:prstGeom>
          <a:noFill/>
          <a:ln>
            <a:noFill/>
          </a:ln>
        </p:spPr>
        <p:txBody>
          <a:bodyPr anchorCtr="0" anchor="t" bIns="45700" lIns="91425" spcFirstLastPara="1" rIns="91425" wrap="square" tIns="45700">
            <a:spAutoFit/>
          </a:bodyPr>
          <a:lstStyle/>
          <a:p>
            <a:pPr indent="-514350" lvl="0" marL="457200" marR="0" rtl="0" algn="just">
              <a:lnSpc>
                <a:spcPct val="100000"/>
              </a:lnSpc>
              <a:spcBef>
                <a:spcPts val="0"/>
              </a:spcBef>
              <a:spcAft>
                <a:spcPts val="0"/>
              </a:spcAft>
              <a:buClr>
                <a:srgbClr val="000000"/>
              </a:buClr>
              <a:buSzPts val="1100"/>
              <a:buFont typeface="Arial"/>
              <a:buNone/>
            </a:pPr>
            <a:r>
              <a:rPr lang="en-US" sz="2500">
                <a:solidFill>
                  <a:schemeClr val="dk1"/>
                </a:solidFill>
                <a:latin typeface="Montserrat"/>
                <a:ea typeface="Montserrat"/>
                <a:cs typeface="Montserrat"/>
                <a:sym typeface="Montserrat"/>
              </a:rPr>
              <a:t>Construa um programa que realiza o sorteio de um número entre 1 e 15.</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rPr lang="en-US" sz="2500">
                <a:solidFill>
                  <a:schemeClr val="dk1"/>
                </a:solidFill>
                <a:latin typeface="Montserrat"/>
                <a:ea typeface="Montserrat"/>
                <a:cs typeface="Montserrat"/>
                <a:sym typeface="Montserrat"/>
              </a:rPr>
              <a:t>O usuário terá 3 chances de acertar o valor.</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rPr lang="en-US" sz="2500">
                <a:solidFill>
                  <a:schemeClr val="dk1"/>
                </a:solidFill>
                <a:latin typeface="Montserrat"/>
                <a:ea typeface="Montserrat"/>
                <a:cs typeface="Montserrat"/>
                <a:sym typeface="Montserrat"/>
              </a:rPr>
              <a:t>A cada tentativa você deve informar se o chute e maior ou menor que o número sorteado.</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rPr lang="en-US" sz="2500">
                <a:solidFill>
                  <a:schemeClr val="dk1"/>
                </a:solidFill>
                <a:latin typeface="Montserrat"/>
                <a:ea typeface="Montserrat"/>
                <a:cs typeface="Montserrat"/>
                <a:sym typeface="Montserrat"/>
              </a:rPr>
              <a:t>Caso o usuário acerte, dê os parabéns.</a:t>
            </a:r>
            <a:endParaRPr sz="25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1"/>
          <p:cNvPicPr preferRelativeResize="0"/>
          <p:nvPr/>
        </p:nvPicPr>
        <p:blipFill rotWithShape="1">
          <a:blip r:embed="rId3">
            <a:alphaModFix/>
          </a:blip>
          <a:srcRect b="0" l="0" r="0" t="0"/>
          <a:stretch/>
        </p:blipFill>
        <p:spPr>
          <a:xfrm>
            <a:off x="158450" y="417225"/>
            <a:ext cx="685800" cy="685800"/>
          </a:xfrm>
          <a:prstGeom prst="rect">
            <a:avLst/>
          </a:prstGeom>
          <a:noFill/>
          <a:ln>
            <a:noFill/>
          </a:ln>
        </p:spPr>
      </p:pic>
      <p:sp>
        <p:nvSpPr>
          <p:cNvPr id="172" name="Google Shape;172;p21"/>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Combinados</a:t>
            </a:r>
            <a:endParaRPr sz="3600">
              <a:latin typeface="Montserrat"/>
              <a:ea typeface="Montserrat"/>
              <a:cs typeface="Montserrat"/>
              <a:sym typeface="Montserrat"/>
            </a:endParaRPr>
          </a:p>
        </p:txBody>
      </p:sp>
      <p:sp>
        <p:nvSpPr>
          <p:cNvPr id="173" name="Google Shape;173;p21"/>
          <p:cNvSpPr txBox="1"/>
          <p:nvPr/>
        </p:nvSpPr>
        <p:spPr>
          <a:xfrm>
            <a:off x="844250" y="1337675"/>
            <a:ext cx="11001300" cy="3010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374151"/>
              </a:buClr>
              <a:buSzPts val="1800"/>
              <a:buFont typeface="Montserrat"/>
              <a:buChar char="●"/>
            </a:pPr>
            <a:r>
              <a:rPr b="0" i="0" lang="en-US" sz="1800" u="none" cap="none" strike="noStrike">
                <a:solidFill>
                  <a:srgbClr val="374151"/>
                </a:solidFill>
                <a:latin typeface="Montserrat"/>
                <a:ea typeface="Montserrat"/>
                <a:cs typeface="Montserrat"/>
                <a:sym typeface="Montserrat"/>
              </a:rPr>
              <a:t>Sempre das </a:t>
            </a:r>
            <a:r>
              <a:rPr b="1" lang="en-US" sz="1800">
                <a:solidFill>
                  <a:srgbClr val="374151"/>
                </a:solidFill>
                <a:latin typeface="Montserrat"/>
                <a:ea typeface="Montserrat"/>
                <a:cs typeface="Montserrat"/>
                <a:sym typeface="Montserrat"/>
              </a:rPr>
              <a:t>8AM às ~10:30AM</a:t>
            </a:r>
            <a:r>
              <a:rPr b="0" i="0" lang="en-US" sz="1800" u="none" cap="none" strike="noStrike">
                <a:solidFill>
                  <a:srgbClr val="374151"/>
                </a:solidFill>
                <a:latin typeface="Montserrat"/>
                <a:ea typeface="Montserrat"/>
                <a:cs typeface="Montserrat"/>
                <a:sym typeface="Montserrat"/>
              </a:rPr>
              <a:t> estaremos online</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74151"/>
              </a:solidFill>
              <a:latin typeface="Montserrat"/>
              <a:ea typeface="Montserrat"/>
              <a:cs typeface="Montserrat"/>
              <a:sym typeface="Montserrat"/>
            </a:endParaRPr>
          </a:p>
          <a:p>
            <a:pPr indent="-342900" lvl="0" marL="457200" marR="0" rtl="0" algn="l">
              <a:lnSpc>
                <a:spcPct val="115000"/>
              </a:lnSpc>
              <a:spcBef>
                <a:spcPts val="0"/>
              </a:spcBef>
              <a:spcAft>
                <a:spcPts val="0"/>
              </a:spcAft>
              <a:buClr>
                <a:srgbClr val="374151"/>
              </a:buClr>
              <a:buSzPts val="1800"/>
              <a:buFont typeface="Montserrat"/>
              <a:buChar char="●"/>
            </a:pPr>
            <a:r>
              <a:rPr b="0" i="0" lang="en-US" sz="1800" u="none" cap="none" strike="noStrike">
                <a:solidFill>
                  <a:srgbClr val="374151"/>
                </a:solidFill>
                <a:latin typeface="Montserrat"/>
                <a:ea typeface="Montserrat"/>
                <a:cs typeface="Montserrat"/>
                <a:sym typeface="Montserrat"/>
              </a:rPr>
              <a:t>Notificações serão </a:t>
            </a:r>
            <a:r>
              <a:rPr b="1" i="0" lang="en-US" sz="1800" u="none" cap="none" strike="noStrike">
                <a:solidFill>
                  <a:srgbClr val="374151"/>
                </a:solidFill>
                <a:latin typeface="Montserrat"/>
                <a:ea typeface="Montserrat"/>
                <a:cs typeface="Montserrat"/>
                <a:sym typeface="Montserrat"/>
              </a:rPr>
              <a:t>desligadas</a:t>
            </a:r>
            <a:r>
              <a:rPr b="0" i="0" lang="en-US" sz="1800" u="none" cap="none" strike="noStrike">
                <a:solidFill>
                  <a:srgbClr val="374151"/>
                </a:solidFill>
                <a:latin typeface="Montserrat"/>
                <a:ea typeface="Montserrat"/>
                <a:cs typeface="Montserrat"/>
                <a:sym typeface="Montserrat"/>
              </a:rPr>
              <a:t>, mas sua contribuição é sempre bem-vinda</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74151"/>
              </a:solidFill>
              <a:latin typeface="Montserrat"/>
              <a:ea typeface="Montserrat"/>
              <a:cs typeface="Montserrat"/>
              <a:sym typeface="Montserrat"/>
            </a:endParaRPr>
          </a:p>
          <a:p>
            <a:pPr indent="-342900" lvl="0" marL="457200" marR="0" rtl="0" algn="l">
              <a:lnSpc>
                <a:spcPct val="115000"/>
              </a:lnSpc>
              <a:spcBef>
                <a:spcPts val="0"/>
              </a:spcBef>
              <a:spcAft>
                <a:spcPts val="0"/>
              </a:spcAft>
              <a:buClr>
                <a:srgbClr val="374151"/>
              </a:buClr>
              <a:buSzPts val="1800"/>
              <a:buFont typeface="Montserrat"/>
              <a:buChar char="●"/>
            </a:pPr>
            <a:r>
              <a:rPr b="0" i="0" lang="en-US" sz="1800" u="none" cap="none" strike="noStrike">
                <a:solidFill>
                  <a:srgbClr val="374151"/>
                </a:solidFill>
                <a:latin typeface="Montserrat"/>
                <a:ea typeface="Montserrat"/>
                <a:cs typeface="Montserrat"/>
                <a:sym typeface="Montserrat"/>
              </a:rPr>
              <a:t>Quando houver ADs, a explicação é </a:t>
            </a:r>
            <a:r>
              <a:rPr b="1" i="0" lang="en-US" sz="1800" u="none" cap="none" strike="noStrike">
                <a:solidFill>
                  <a:srgbClr val="374151"/>
                </a:solidFill>
                <a:latin typeface="Montserrat"/>
                <a:ea typeface="Montserrat"/>
                <a:cs typeface="Montserrat"/>
                <a:sym typeface="Montserrat"/>
              </a:rPr>
              <a:t>pausada</a:t>
            </a:r>
            <a:endParaRPr b="1"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74151"/>
              </a:solidFill>
              <a:latin typeface="Montserrat"/>
              <a:ea typeface="Montserrat"/>
              <a:cs typeface="Montserrat"/>
              <a:sym typeface="Montserrat"/>
            </a:endParaRPr>
          </a:p>
          <a:p>
            <a:pPr indent="-342900" lvl="0" marL="457200" marR="0" rtl="0" algn="l">
              <a:lnSpc>
                <a:spcPct val="115000"/>
              </a:lnSpc>
              <a:spcBef>
                <a:spcPts val="0"/>
              </a:spcBef>
              <a:spcAft>
                <a:spcPts val="0"/>
              </a:spcAft>
              <a:buClr>
                <a:srgbClr val="374151"/>
              </a:buClr>
              <a:buSzPts val="1800"/>
              <a:buFont typeface="Montserrat"/>
              <a:buChar char="●"/>
            </a:pPr>
            <a:r>
              <a:rPr b="0" i="0" lang="en-US" sz="1800" u="none" cap="none" strike="noStrike">
                <a:solidFill>
                  <a:srgbClr val="374151"/>
                </a:solidFill>
                <a:latin typeface="Montserrat"/>
                <a:ea typeface="Montserrat"/>
                <a:cs typeface="Montserrat"/>
                <a:sym typeface="Montserrat"/>
              </a:rPr>
              <a:t>Evite </a:t>
            </a:r>
            <a:r>
              <a:rPr b="1" i="0" lang="en-US" sz="1800" u="none" cap="none" strike="noStrike">
                <a:solidFill>
                  <a:srgbClr val="374151"/>
                </a:solidFill>
                <a:latin typeface="Montserrat"/>
                <a:ea typeface="Montserrat"/>
                <a:cs typeface="Montserrat"/>
                <a:sym typeface="Montserrat"/>
              </a:rPr>
              <a:t>spamar</a:t>
            </a:r>
            <a:r>
              <a:rPr b="0" i="0" lang="en-US" sz="1800" u="none" cap="none" strike="noStrike">
                <a:solidFill>
                  <a:srgbClr val="374151"/>
                </a:solidFill>
                <a:latin typeface="Montserrat"/>
                <a:ea typeface="Montserrat"/>
                <a:cs typeface="Montserrat"/>
                <a:sym typeface="Montserrat"/>
              </a:rPr>
              <a:t> a mesma coisa no chat, moderadores estarão de olho</a:t>
            </a:r>
            <a:endParaRPr b="0" i="0" sz="18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374151"/>
              </a:solidFill>
              <a:latin typeface="Montserrat"/>
              <a:ea typeface="Montserrat"/>
              <a:cs typeface="Montserrat"/>
              <a:sym typeface="Montserrat"/>
            </a:endParaRPr>
          </a:p>
          <a:p>
            <a:pPr indent="-342900" lvl="0" marL="457200" marR="0" rtl="0" algn="l">
              <a:lnSpc>
                <a:spcPct val="115000"/>
              </a:lnSpc>
              <a:spcBef>
                <a:spcPts val="0"/>
              </a:spcBef>
              <a:spcAft>
                <a:spcPts val="0"/>
              </a:spcAft>
              <a:buClr>
                <a:srgbClr val="374151"/>
              </a:buClr>
              <a:buSzPts val="1800"/>
              <a:buFont typeface="Montserrat"/>
              <a:buChar char="●"/>
            </a:pPr>
            <a:r>
              <a:rPr b="0" i="0" lang="en-US" sz="1800" u="none" cap="none" strike="noStrike">
                <a:solidFill>
                  <a:srgbClr val="374151"/>
                </a:solidFill>
                <a:latin typeface="Montserrat"/>
                <a:ea typeface="Montserrat"/>
                <a:cs typeface="Montserrat"/>
                <a:sym typeface="Montserrat"/>
              </a:rPr>
              <a:t>Comentários discriminatórios e babacas receberam </a:t>
            </a:r>
            <a:r>
              <a:rPr b="1" i="0" lang="en-US" sz="1800" u="none" cap="none" strike="noStrike">
                <a:solidFill>
                  <a:srgbClr val="374151"/>
                </a:solidFill>
                <a:latin typeface="Montserrat"/>
                <a:ea typeface="Montserrat"/>
                <a:cs typeface="Montserrat"/>
                <a:sym typeface="Montserrat"/>
              </a:rPr>
              <a:t>banimento</a:t>
            </a:r>
            <a:r>
              <a:rPr b="0" i="0" lang="en-US" sz="1800" u="none" cap="none" strike="noStrike">
                <a:solidFill>
                  <a:srgbClr val="374151"/>
                </a:solidFill>
                <a:latin typeface="Montserrat"/>
                <a:ea typeface="Montserrat"/>
                <a:cs typeface="Montserrat"/>
                <a:sym typeface="Montserrat"/>
              </a:rPr>
              <a:t> sem aviso prévio</a:t>
            </a:r>
            <a:endParaRPr b="0" i="0" sz="1800" u="none" cap="none" strike="noStrike">
              <a:solidFill>
                <a:srgbClr val="374151"/>
              </a:solidFill>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4"/>
          <p:cNvSpPr txBox="1"/>
          <p:nvPr>
            <p:ph idx="4294967295" type="title"/>
          </p:nvPr>
        </p:nvSpPr>
        <p:spPr>
          <a:xfrm>
            <a:off x="1086644" y="304800"/>
            <a:ext cx="10018800" cy="175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b="1" lang="en-US" sz="4600">
                <a:latin typeface="Montserrat"/>
                <a:ea typeface="Montserrat"/>
                <a:cs typeface="Montserrat"/>
                <a:sym typeface="Montserrat"/>
              </a:rPr>
              <a:t>DESAFIO</a:t>
            </a:r>
            <a:endParaRPr b="1" sz="4600">
              <a:latin typeface="Montserrat"/>
              <a:ea typeface="Montserrat"/>
              <a:cs typeface="Montserrat"/>
              <a:sym typeface="Montserrat"/>
            </a:endParaRPr>
          </a:p>
          <a:p>
            <a:pPr indent="0" lvl="0" marL="0" rtl="0" algn="ctr">
              <a:lnSpc>
                <a:spcPct val="90000"/>
              </a:lnSpc>
              <a:spcBef>
                <a:spcPts val="0"/>
              </a:spcBef>
              <a:spcAft>
                <a:spcPts val="0"/>
              </a:spcAft>
              <a:buClr>
                <a:schemeClr val="dk1"/>
              </a:buClr>
              <a:buSzPts val="4000"/>
              <a:buFont typeface="Arial"/>
              <a:buNone/>
            </a:pPr>
            <a:r>
              <a:rPr b="1" lang="en-US" sz="3200">
                <a:latin typeface="Montserrat"/>
                <a:ea typeface="Montserrat"/>
                <a:cs typeface="Montserrat"/>
                <a:sym typeface="Montserrat"/>
              </a:rPr>
              <a:t>(Loteria da Babilônia v2)</a:t>
            </a:r>
            <a:endParaRPr b="1" sz="3200">
              <a:latin typeface="Montserrat"/>
              <a:ea typeface="Montserrat"/>
              <a:cs typeface="Montserrat"/>
              <a:sym typeface="Montserrat"/>
            </a:endParaRPr>
          </a:p>
        </p:txBody>
      </p:sp>
      <p:sp>
        <p:nvSpPr>
          <p:cNvPr id="710" name="Google Shape;710;p84"/>
          <p:cNvSpPr txBox="1"/>
          <p:nvPr/>
        </p:nvSpPr>
        <p:spPr>
          <a:xfrm>
            <a:off x="1187095" y="2182295"/>
            <a:ext cx="9817800" cy="4325100"/>
          </a:xfrm>
          <a:prstGeom prst="rect">
            <a:avLst/>
          </a:prstGeom>
          <a:noFill/>
          <a:ln>
            <a:noFill/>
          </a:ln>
        </p:spPr>
        <p:txBody>
          <a:bodyPr anchorCtr="0" anchor="t" bIns="45700" lIns="91425" spcFirstLastPara="1" rIns="91425" wrap="square" tIns="45700">
            <a:spAutoFit/>
          </a:bodyPr>
          <a:lstStyle/>
          <a:p>
            <a:pPr indent="-514350" lvl="0" marL="457200" marR="0" rtl="0" algn="just">
              <a:lnSpc>
                <a:spcPct val="100000"/>
              </a:lnSpc>
              <a:spcBef>
                <a:spcPts val="0"/>
              </a:spcBef>
              <a:spcAft>
                <a:spcPts val="0"/>
              </a:spcAft>
              <a:buClr>
                <a:srgbClr val="000000"/>
              </a:buClr>
              <a:buSzPts val="1100"/>
              <a:buFont typeface="Arial"/>
              <a:buNone/>
            </a:pPr>
            <a:r>
              <a:rPr lang="en-US" sz="2500">
                <a:solidFill>
                  <a:schemeClr val="dk1"/>
                </a:solidFill>
                <a:latin typeface="Montserrat"/>
                <a:ea typeface="Montserrat"/>
                <a:cs typeface="Montserrat"/>
                <a:sym typeface="Montserrat"/>
              </a:rPr>
              <a:t>Construa um programa que realiza o sorteio de um número entre 1 e 15.</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rPr lang="en-US" sz="2500">
                <a:solidFill>
                  <a:schemeClr val="dk1"/>
                </a:solidFill>
                <a:latin typeface="Montserrat"/>
                <a:ea typeface="Montserrat"/>
                <a:cs typeface="Montserrat"/>
                <a:sym typeface="Montserrat"/>
              </a:rPr>
              <a:t>O usuário terá 3 chances de acertar o valor.</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rPr lang="en-US" sz="2500">
                <a:solidFill>
                  <a:schemeClr val="dk1"/>
                </a:solidFill>
                <a:latin typeface="Montserrat"/>
                <a:ea typeface="Montserrat"/>
                <a:cs typeface="Montserrat"/>
                <a:sym typeface="Montserrat"/>
              </a:rPr>
              <a:t>A cada tentativa você deve informar se o chute e maior ou menor que o número sorteado.</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rPr lang="en-US" sz="2500">
                <a:solidFill>
                  <a:schemeClr val="dk1"/>
                </a:solidFill>
                <a:latin typeface="Montserrat"/>
                <a:ea typeface="Montserrat"/>
                <a:cs typeface="Montserrat"/>
                <a:sym typeface="Montserrat"/>
              </a:rPr>
              <a:t>Caso o usuário acerte, dê os parabéns.</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t/>
            </a:r>
            <a:endParaRPr sz="2500">
              <a:solidFill>
                <a:schemeClr val="dk1"/>
              </a:solidFill>
              <a:latin typeface="Montserrat"/>
              <a:ea typeface="Montserrat"/>
              <a:cs typeface="Montserrat"/>
              <a:sym typeface="Montserrat"/>
            </a:endParaRPr>
          </a:p>
          <a:p>
            <a:pPr indent="-514350" lvl="0" marL="457200" marR="0" rtl="0" algn="just">
              <a:lnSpc>
                <a:spcPct val="100000"/>
              </a:lnSpc>
              <a:spcBef>
                <a:spcPts val="0"/>
              </a:spcBef>
              <a:spcAft>
                <a:spcPts val="0"/>
              </a:spcAft>
              <a:buClr>
                <a:srgbClr val="000000"/>
              </a:buClr>
              <a:buSzPts val="1100"/>
              <a:buFont typeface="Arial"/>
              <a:buNone/>
            </a:pPr>
            <a:r>
              <a:rPr lang="en-US" sz="2500">
                <a:solidFill>
                  <a:schemeClr val="dk1"/>
                </a:solidFill>
                <a:latin typeface="Montserrat"/>
                <a:ea typeface="Montserrat"/>
                <a:cs typeface="Montserrat"/>
                <a:sym typeface="Montserrat"/>
              </a:rPr>
              <a:t>Faça com o streamlit.</a:t>
            </a:r>
            <a:endParaRPr sz="2500">
              <a:solidFill>
                <a:schemeClr val="dk1"/>
              </a:solidFill>
              <a:latin typeface="Montserrat"/>
              <a:ea typeface="Montserrat"/>
              <a:cs typeface="Montserrat"/>
              <a:sym typeface="Montserra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5"/>
          <p:cNvSpPr txBox="1"/>
          <p:nvPr/>
        </p:nvSpPr>
        <p:spPr>
          <a:xfrm>
            <a:off x="17407" y="-209439"/>
            <a:ext cx="1460700" cy="1323150"/>
          </a:xfrm>
          <a:prstGeom prst="rect">
            <a:avLst/>
          </a:prstGeom>
          <a:noFill/>
          <a:ln>
            <a:noFill/>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6000"/>
              <a:buFont typeface="Arial"/>
              <a:buNone/>
            </a:pPr>
            <a:r>
              <a:rPr b="0" i="0" lang="en-US" sz="8000" u="none" cap="none" strike="noStrike">
                <a:solidFill>
                  <a:schemeClr val="lt1"/>
                </a:solidFill>
                <a:latin typeface="Calibri"/>
                <a:ea typeface="Calibri"/>
                <a:cs typeface="Calibri"/>
                <a:sym typeface="Calibri"/>
              </a:rPr>
              <a:t>Big</a:t>
            </a:r>
            <a:endParaRPr b="0" i="0" sz="1450" u="none" cap="none" strike="noStrike">
              <a:solidFill>
                <a:srgbClr val="000000"/>
              </a:solidFill>
              <a:latin typeface="Arial"/>
              <a:ea typeface="Arial"/>
              <a:cs typeface="Arial"/>
              <a:sym typeface="Arial"/>
            </a:endParaRPr>
          </a:p>
        </p:txBody>
      </p:sp>
      <p:pic>
        <p:nvPicPr>
          <p:cNvPr id="716" name="Google Shape;716;p85"/>
          <p:cNvPicPr preferRelativeResize="0"/>
          <p:nvPr/>
        </p:nvPicPr>
        <p:blipFill rotWithShape="1">
          <a:blip r:embed="rId3">
            <a:alphaModFix/>
          </a:blip>
          <a:srcRect b="0" l="0" r="0" t="0"/>
          <a:stretch/>
        </p:blipFill>
        <p:spPr>
          <a:xfrm>
            <a:off x="0" y="0"/>
            <a:ext cx="12191577" cy="5801332"/>
          </a:xfrm>
          <a:prstGeom prst="rect">
            <a:avLst/>
          </a:prstGeom>
          <a:noFill/>
          <a:ln>
            <a:noFill/>
          </a:ln>
        </p:spPr>
      </p:pic>
      <p:sp>
        <p:nvSpPr>
          <p:cNvPr id="717" name="Google Shape;717;p85"/>
          <p:cNvSpPr/>
          <p:nvPr/>
        </p:nvSpPr>
        <p:spPr>
          <a:xfrm>
            <a:off x="352425" y="1937886"/>
            <a:ext cx="3486450" cy="630900"/>
          </a:xfrm>
          <a:prstGeom prst="rect">
            <a:avLst/>
          </a:prstGeom>
          <a:noFill/>
          <a:ln>
            <a:noFill/>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7000"/>
              <a:buFont typeface="Arial"/>
              <a:buNone/>
            </a:pPr>
            <a:r>
              <a:rPr b="0" i="0" lang="en-US" sz="3500" u="none" cap="none" strike="noStrike">
                <a:solidFill>
                  <a:srgbClr val="333333"/>
                </a:solidFill>
                <a:latin typeface="Helvetica Neue"/>
                <a:ea typeface="Helvetica Neue"/>
                <a:cs typeface="Helvetica Neue"/>
                <a:sym typeface="Helvetica Neue"/>
              </a:rPr>
              <a:t>stories need</a:t>
            </a:r>
            <a:endParaRPr b="0" i="0" sz="3500" u="none" cap="none" strike="noStrike">
              <a:solidFill>
                <a:schemeClr val="dk1"/>
              </a:solidFill>
              <a:latin typeface="Calibri"/>
              <a:ea typeface="Calibri"/>
              <a:cs typeface="Calibri"/>
              <a:sym typeface="Calibri"/>
            </a:endParaRPr>
          </a:p>
        </p:txBody>
      </p:sp>
      <p:sp>
        <p:nvSpPr>
          <p:cNvPr id="718" name="Google Shape;718;p85"/>
          <p:cNvSpPr txBox="1"/>
          <p:nvPr/>
        </p:nvSpPr>
        <p:spPr>
          <a:xfrm>
            <a:off x="352425" y="590283"/>
            <a:ext cx="2933850" cy="1200150"/>
          </a:xfrm>
          <a:prstGeom prst="rect">
            <a:avLst/>
          </a:prstGeom>
          <a:noFill/>
          <a:ln>
            <a:noFill/>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4500"/>
              <a:buFont typeface="Arial"/>
              <a:buNone/>
            </a:pPr>
            <a:r>
              <a:rPr b="0" i="0" lang="en-US" sz="7250" u="none" cap="none" strike="noStrike">
                <a:solidFill>
                  <a:srgbClr val="333333"/>
                </a:solidFill>
                <a:latin typeface="Helvetica Neue"/>
                <a:ea typeface="Helvetica Neue"/>
                <a:cs typeface="Helvetica Neue"/>
                <a:sym typeface="Helvetica Neue"/>
              </a:rPr>
              <a:t>“Big </a:t>
            </a:r>
            <a:endParaRPr b="0" i="0" sz="7250" u="none" cap="none" strike="noStrike">
              <a:solidFill>
                <a:schemeClr val="dk1"/>
              </a:solidFill>
              <a:latin typeface="Calibri"/>
              <a:ea typeface="Calibri"/>
              <a:cs typeface="Calibri"/>
              <a:sym typeface="Calibri"/>
            </a:endParaRPr>
          </a:p>
        </p:txBody>
      </p:sp>
      <p:sp>
        <p:nvSpPr>
          <p:cNvPr id="719" name="Google Shape;719;p85"/>
          <p:cNvSpPr/>
          <p:nvPr/>
        </p:nvSpPr>
        <p:spPr>
          <a:xfrm>
            <a:off x="1423988" y="2492058"/>
            <a:ext cx="4032568" cy="1092518"/>
          </a:xfrm>
          <a:prstGeom prst="rect">
            <a:avLst/>
          </a:prstGeom>
          <a:noFill/>
          <a:ln>
            <a:noFill/>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12100"/>
              <a:buFont typeface="Arial"/>
              <a:buNone/>
            </a:pPr>
            <a:r>
              <a:rPr b="1" i="0" lang="en-US" sz="6050" u="none" cap="none" strike="noStrike">
                <a:solidFill>
                  <a:srgbClr val="3C78D8"/>
                </a:solidFill>
                <a:latin typeface="Helvetica Neue"/>
                <a:ea typeface="Helvetica Neue"/>
                <a:cs typeface="Helvetica Neue"/>
                <a:sym typeface="Helvetica Neue"/>
              </a:rPr>
              <a:t>human</a:t>
            </a:r>
            <a:endParaRPr b="1" i="0" sz="6050" u="none" cap="none" strike="noStrike">
              <a:solidFill>
                <a:srgbClr val="3C78D8"/>
              </a:solidFill>
              <a:latin typeface="Helvetica Neue"/>
              <a:ea typeface="Helvetica Neue"/>
              <a:cs typeface="Helvetica Neue"/>
              <a:sym typeface="Helvetica Neue"/>
            </a:endParaRPr>
          </a:p>
        </p:txBody>
      </p:sp>
      <p:sp>
        <p:nvSpPr>
          <p:cNvPr id="720" name="Google Shape;720;p85"/>
          <p:cNvSpPr/>
          <p:nvPr/>
        </p:nvSpPr>
        <p:spPr>
          <a:xfrm>
            <a:off x="352434" y="3392960"/>
            <a:ext cx="2933850" cy="784800"/>
          </a:xfrm>
          <a:prstGeom prst="rect">
            <a:avLst/>
          </a:prstGeom>
          <a:noFill/>
          <a:ln>
            <a:noFill/>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7000"/>
              <a:buFont typeface="Arial"/>
              <a:buNone/>
            </a:pPr>
            <a:r>
              <a:rPr b="0" i="0" lang="en-US" sz="3500" u="none" cap="none" strike="noStrike">
                <a:solidFill>
                  <a:srgbClr val="333333"/>
                </a:solidFill>
                <a:latin typeface="Helvetica Neue"/>
                <a:ea typeface="Helvetica Neue"/>
                <a:cs typeface="Helvetica Neue"/>
                <a:sym typeface="Helvetica Neue"/>
              </a:rPr>
              <a:t>stakes”</a:t>
            </a:r>
            <a:endParaRPr b="0" i="0" sz="3500" u="none" cap="none" strike="noStrike">
              <a:solidFill>
                <a:schemeClr val="dk1"/>
              </a:solidFill>
              <a:latin typeface="Calibri"/>
              <a:ea typeface="Calibri"/>
              <a:cs typeface="Calibri"/>
              <a:sym typeface="Calibri"/>
            </a:endParaRPr>
          </a:p>
        </p:txBody>
      </p:sp>
      <p:sp>
        <p:nvSpPr>
          <p:cNvPr id="721" name="Google Shape;721;p85"/>
          <p:cNvSpPr/>
          <p:nvPr/>
        </p:nvSpPr>
        <p:spPr>
          <a:xfrm>
            <a:off x="1424074" y="4286107"/>
            <a:ext cx="2514450" cy="369300"/>
          </a:xfrm>
          <a:prstGeom prst="rect">
            <a:avLst/>
          </a:prstGeom>
          <a:noFill/>
          <a:ln>
            <a:noFill/>
          </a:ln>
        </p:spPr>
        <p:txBody>
          <a:bodyPr anchorCtr="0" anchor="t" bIns="45675" lIns="91425" spcFirstLastPara="1" rIns="91425" wrap="square" tIns="45675">
            <a:noAutofit/>
          </a:bodyPr>
          <a:lstStyle/>
          <a:p>
            <a:pPr indent="0" lvl="0" marL="0" marR="0" rtl="0" algn="l">
              <a:lnSpc>
                <a:spcPct val="100000"/>
              </a:lnSpc>
              <a:spcBef>
                <a:spcPts val="0"/>
              </a:spcBef>
              <a:spcAft>
                <a:spcPts val="0"/>
              </a:spcAft>
              <a:buClr>
                <a:srgbClr val="000000"/>
              </a:buClr>
              <a:buSzPts val="4400"/>
              <a:buFont typeface="Arial"/>
              <a:buNone/>
            </a:pPr>
            <a:r>
              <a:rPr b="0" i="0" lang="en-US" sz="2200" u="none" cap="none" strike="noStrike">
                <a:solidFill>
                  <a:srgbClr val="000000"/>
                </a:solidFill>
                <a:latin typeface="Arial"/>
                <a:ea typeface="Arial"/>
                <a:cs typeface="Arial"/>
                <a:sym typeface="Arial"/>
              </a:rPr>
              <a:t>Aaron Swartz</a:t>
            </a:r>
            <a:endParaRPr b="0" i="0" sz="2200" u="none" cap="none" strike="noStrike">
              <a:solidFill>
                <a:schemeClr val="dk1"/>
              </a:solidFill>
              <a:latin typeface="Calibri"/>
              <a:ea typeface="Calibri"/>
              <a:cs typeface="Calibri"/>
              <a:sym typeface="Calibri"/>
            </a:endParaRPr>
          </a:p>
        </p:txBody>
      </p:sp>
      <p:grpSp>
        <p:nvGrpSpPr>
          <p:cNvPr id="722" name="Google Shape;722;p85"/>
          <p:cNvGrpSpPr/>
          <p:nvPr/>
        </p:nvGrpSpPr>
        <p:grpSpPr>
          <a:xfrm>
            <a:off x="456198" y="6132566"/>
            <a:ext cx="3278947" cy="503232"/>
            <a:chOff x="360945" y="5025600"/>
            <a:chExt cx="2711105" cy="416100"/>
          </a:xfrm>
        </p:grpSpPr>
        <p:pic>
          <p:nvPicPr>
            <p:cNvPr id="723" name="Google Shape;723;p85"/>
            <p:cNvPicPr preferRelativeResize="0"/>
            <p:nvPr/>
          </p:nvPicPr>
          <p:blipFill rotWithShape="1">
            <a:blip r:embed="rId4">
              <a:alphaModFix/>
            </a:blip>
            <a:srcRect b="0" l="0" r="0" t="0"/>
            <a:stretch/>
          </p:blipFill>
          <p:spPr>
            <a:xfrm>
              <a:off x="360945" y="5056650"/>
              <a:ext cx="354001" cy="353999"/>
            </a:xfrm>
            <a:prstGeom prst="rect">
              <a:avLst/>
            </a:prstGeom>
            <a:noFill/>
            <a:ln>
              <a:noFill/>
            </a:ln>
          </p:spPr>
        </p:pic>
        <p:sp>
          <p:nvSpPr>
            <p:cNvPr id="724" name="Google Shape;724;p85"/>
            <p:cNvSpPr txBox="1"/>
            <p:nvPr/>
          </p:nvSpPr>
          <p:spPr>
            <a:xfrm>
              <a:off x="714950" y="5025600"/>
              <a:ext cx="2357100" cy="416100"/>
            </a:xfrm>
            <a:prstGeom prst="rect">
              <a:avLst/>
            </a:prstGeom>
            <a:noFill/>
            <a:ln>
              <a:noFill/>
            </a:ln>
          </p:spPr>
          <p:txBody>
            <a:bodyPr anchorCtr="0" anchor="ctr" bIns="110575" lIns="110575" spcFirstLastPara="1" rIns="110575" wrap="square" tIns="110575">
              <a:noAutofit/>
            </a:bodyPr>
            <a:lstStyle/>
            <a:p>
              <a:pPr indent="0" lvl="0" marL="0" marR="0" rtl="0" algn="l">
                <a:lnSpc>
                  <a:spcPct val="115000"/>
                </a:lnSpc>
                <a:spcBef>
                  <a:spcPts val="0"/>
                </a:spcBef>
                <a:spcAft>
                  <a:spcPts val="0"/>
                </a:spcAft>
                <a:buClr>
                  <a:srgbClr val="000000"/>
                </a:buClr>
                <a:buSzPts val="2800"/>
                <a:buFont typeface="Arial"/>
                <a:buNone/>
              </a:pPr>
              <a:r>
                <a:rPr b="1" i="0" lang="en-US" sz="1400" u="none" cap="none" strike="noStrike">
                  <a:solidFill>
                    <a:srgbClr val="000000"/>
                  </a:solidFill>
                  <a:latin typeface="Arial"/>
                  <a:ea typeface="Arial"/>
                  <a:cs typeface="Arial"/>
                  <a:sym typeface="Arial"/>
                </a:rPr>
                <a:t>teo@teomewhy.org</a:t>
              </a:r>
              <a:endParaRPr b="0" i="0" sz="1400" u="none" cap="none" strike="noStrike">
                <a:solidFill>
                  <a:srgbClr val="000000"/>
                </a:solidFill>
                <a:latin typeface="Arial"/>
                <a:ea typeface="Arial"/>
                <a:cs typeface="Arial"/>
                <a:sym typeface="Arial"/>
              </a:endParaRPr>
            </a:p>
          </p:txBody>
        </p:sp>
      </p:grpSp>
      <p:grpSp>
        <p:nvGrpSpPr>
          <p:cNvPr id="725" name="Google Shape;725;p85"/>
          <p:cNvGrpSpPr/>
          <p:nvPr/>
        </p:nvGrpSpPr>
        <p:grpSpPr>
          <a:xfrm>
            <a:off x="4727967" y="6163767"/>
            <a:ext cx="3977005" cy="428129"/>
            <a:chOff x="3436149" y="5025599"/>
            <a:chExt cx="3288301" cy="354001"/>
          </a:xfrm>
        </p:grpSpPr>
        <p:sp>
          <p:nvSpPr>
            <p:cNvPr id="726" name="Google Shape;726;p85"/>
            <p:cNvSpPr txBox="1"/>
            <p:nvPr/>
          </p:nvSpPr>
          <p:spPr>
            <a:xfrm>
              <a:off x="3790150" y="5025600"/>
              <a:ext cx="2934300" cy="354000"/>
            </a:xfrm>
            <a:prstGeom prst="rect">
              <a:avLst/>
            </a:prstGeom>
            <a:noFill/>
            <a:ln>
              <a:noFill/>
            </a:ln>
          </p:spPr>
          <p:txBody>
            <a:bodyPr anchorCtr="0" anchor="ctr" bIns="45675" lIns="91425" spcFirstLastPara="1" rIns="91425" wrap="square" tIns="45675">
              <a:noAutofit/>
            </a:bodyPr>
            <a:lstStyle/>
            <a:p>
              <a:pPr indent="0" lvl="0" marL="0" marR="0" rtl="0" algn="l">
                <a:lnSpc>
                  <a:spcPct val="115000"/>
                </a:lnSpc>
                <a:spcBef>
                  <a:spcPts val="0"/>
                </a:spcBef>
                <a:spcAft>
                  <a:spcPts val="0"/>
                </a:spcAft>
                <a:buClr>
                  <a:schemeClr val="dk1"/>
                </a:buClr>
                <a:buSzPts val="3400"/>
                <a:buFont typeface="Arial"/>
                <a:buNone/>
              </a:pPr>
              <a:r>
                <a:rPr b="0" i="0" lang="en-US" sz="1600" u="none" cap="none" strike="noStrike">
                  <a:solidFill>
                    <a:srgbClr val="3C78D8"/>
                  </a:solidFill>
                  <a:uFill>
                    <a:noFill/>
                  </a:uFill>
                  <a:latin typeface="Arial"/>
                  <a:ea typeface="Arial"/>
                  <a:cs typeface="Arial"/>
                  <a:sym typeface="Arial"/>
                  <a:hlinkClick r:id="rId5">
                    <a:extLst>
                      <a:ext uri="{A12FA001-AC4F-418D-AE19-62706E023703}">
                        <ahyp:hlinkClr val="tx"/>
                      </a:ext>
                    </a:extLst>
                  </a:hlinkClick>
                </a:rPr>
                <a:t>/teocalvo</a:t>
              </a:r>
              <a:endParaRPr b="0" i="0" sz="1600" u="none" cap="none" strike="noStrike">
                <a:solidFill>
                  <a:srgbClr val="3C78D8"/>
                </a:solidFill>
                <a:latin typeface="Arial"/>
                <a:ea typeface="Arial"/>
                <a:cs typeface="Arial"/>
                <a:sym typeface="Arial"/>
              </a:endParaRPr>
            </a:p>
          </p:txBody>
        </p:sp>
        <p:pic>
          <p:nvPicPr>
            <p:cNvPr id="727" name="Google Shape;727;p85"/>
            <p:cNvPicPr preferRelativeResize="0"/>
            <p:nvPr/>
          </p:nvPicPr>
          <p:blipFill rotWithShape="1">
            <a:blip r:embed="rId6">
              <a:alphaModFix/>
            </a:blip>
            <a:srcRect b="0" l="0" r="0" t="0"/>
            <a:stretch/>
          </p:blipFill>
          <p:spPr>
            <a:xfrm>
              <a:off x="3436149" y="5025599"/>
              <a:ext cx="354001" cy="354001"/>
            </a:xfrm>
            <a:prstGeom prst="rect">
              <a:avLst/>
            </a:prstGeom>
            <a:noFill/>
            <a:ln>
              <a:noFill/>
            </a:ln>
          </p:spPr>
        </p:pic>
      </p:grpSp>
      <p:grpSp>
        <p:nvGrpSpPr>
          <p:cNvPr id="728" name="Google Shape;728;p85"/>
          <p:cNvGrpSpPr/>
          <p:nvPr/>
        </p:nvGrpSpPr>
        <p:grpSpPr>
          <a:xfrm>
            <a:off x="8625915" y="6163507"/>
            <a:ext cx="3416935" cy="441360"/>
            <a:chOff x="7131625" y="5020134"/>
            <a:chExt cx="2825400" cy="364941"/>
          </a:xfrm>
        </p:grpSpPr>
        <p:sp>
          <p:nvSpPr>
            <p:cNvPr id="729" name="Google Shape;729;p85"/>
            <p:cNvSpPr txBox="1"/>
            <p:nvPr/>
          </p:nvSpPr>
          <p:spPr>
            <a:xfrm>
              <a:off x="7485625" y="5049900"/>
              <a:ext cx="2471400" cy="305400"/>
            </a:xfrm>
            <a:prstGeom prst="rect">
              <a:avLst/>
            </a:prstGeom>
            <a:noFill/>
            <a:ln>
              <a:noFill/>
            </a:ln>
          </p:spPr>
          <p:txBody>
            <a:bodyPr anchorCtr="0" anchor="ctr" bIns="110575" lIns="110575" spcFirstLastPara="1" rIns="110575" wrap="square" tIns="110575">
              <a:noAutofit/>
            </a:bodyPr>
            <a:lstStyle/>
            <a:p>
              <a:pPr indent="0" lvl="0" marL="0" marR="0" rtl="0" algn="l">
                <a:lnSpc>
                  <a:spcPct val="115000"/>
                </a:lnSpc>
                <a:spcBef>
                  <a:spcPts val="0"/>
                </a:spcBef>
                <a:spcAft>
                  <a:spcPts val="0"/>
                </a:spcAft>
                <a:buClr>
                  <a:srgbClr val="000000"/>
                </a:buClr>
                <a:buSzPts val="2800"/>
                <a:buFont typeface="Arial"/>
                <a:buNone/>
              </a:pPr>
              <a:r>
                <a:rPr b="1" i="0" lang="en-US" sz="1400" u="none" cap="none" strike="noStrike">
                  <a:solidFill>
                    <a:srgbClr val="3C78D8"/>
                  </a:solidFill>
                  <a:latin typeface="Arial"/>
                  <a:ea typeface="Arial"/>
                  <a:cs typeface="Arial"/>
                  <a:sym typeface="Arial"/>
                </a:rPr>
                <a:t>/teomewhy</a:t>
              </a:r>
              <a:endParaRPr b="1" i="0" sz="1400" u="none" cap="none" strike="noStrike">
                <a:solidFill>
                  <a:srgbClr val="3C78D8"/>
                </a:solidFill>
                <a:latin typeface="Arial"/>
                <a:ea typeface="Arial"/>
                <a:cs typeface="Arial"/>
                <a:sym typeface="Arial"/>
              </a:endParaRPr>
            </a:p>
          </p:txBody>
        </p:sp>
        <p:pic>
          <p:nvPicPr>
            <p:cNvPr id="730" name="Google Shape;730;p85"/>
            <p:cNvPicPr preferRelativeResize="0"/>
            <p:nvPr/>
          </p:nvPicPr>
          <p:blipFill rotWithShape="1">
            <a:blip r:embed="rId7">
              <a:alphaModFix/>
            </a:blip>
            <a:srcRect b="0" l="0" r="0" t="0"/>
            <a:stretch/>
          </p:blipFill>
          <p:spPr>
            <a:xfrm>
              <a:off x="7131625" y="5020134"/>
              <a:ext cx="354000" cy="364941"/>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86"/>
          <p:cNvPicPr preferRelativeResize="0"/>
          <p:nvPr/>
        </p:nvPicPr>
        <p:blipFill rotWithShape="1">
          <a:blip r:embed="rId3">
            <a:alphaModFix/>
          </a:blip>
          <a:srcRect b="0" l="0" r="0" t="0"/>
          <a:stretch/>
        </p:blipFill>
        <p:spPr>
          <a:xfrm>
            <a:off x="9178100" y="458475"/>
            <a:ext cx="685800" cy="685800"/>
          </a:xfrm>
          <a:prstGeom prst="rect">
            <a:avLst/>
          </a:prstGeom>
          <a:noFill/>
          <a:ln>
            <a:noFill/>
          </a:ln>
        </p:spPr>
      </p:pic>
      <p:pic>
        <p:nvPicPr>
          <p:cNvPr id="737" name="Google Shape;737;p86"/>
          <p:cNvPicPr preferRelativeResize="0"/>
          <p:nvPr/>
        </p:nvPicPr>
        <p:blipFill rotWithShape="1">
          <a:blip r:embed="rId4">
            <a:alphaModFix/>
          </a:blip>
          <a:srcRect b="0" l="0" r="0" t="0"/>
          <a:stretch/>
        </p:blipFill>
        <p:spPr>
          <a:xfrm>
            <a:off x="10016300" y="458475"/>
            <a:ext cx="685800" cy="685800"/>
          </a:xfrm>
          <a:prstGeom prst="rect">
            <a:avLst/>
          </a:prstGeom>
          <a:noFill/>
          <a:ln>
            <a:noFill/>
          </a:ln>
        </p:spPr>
      </p:pic>
      <p:pic>
        <p:nvPicPr>
          <p:cNvPr id="738" name="Google Shape;738;p86"/>
          <p:cNvPicPr preferRelativeResize="0"/>
          <p:nvPr/>
        </p:nvPicPr>
        <p:blipFill rotWithShape="1">
          <a:blip r:embed="rId5">
            <a:alphaModFix/>
          </a:blip>
          <a:srcRect b="0" l="0" r="0" t="0"/>
          <a:stretch/>
        </p:blipFill>
        <p:spPr>
          <a:xfrm>
            <a:off x="8856400" y="4080100"/>
            <a:ext cx="685800" cy="685800"/>
          </a:xfrm>
          <a:prstGeom prst="rect">
            <a:avLst/>
          </a:prstGeom>
          <a:noFill/>
          <a:ln>
            <a:noFill/>
          </a:ln>
        </p:spPr>
      </p:pic>
      <p:pic>
        <p:nvPicPr>
          <p:cNvPr id="739" name="Google Shape;739;p86"/>
          <p:cNvPicPr preferRelativeResize="0"/>
          <p:nvPr/>
        </p:nvPicPr>
        <p:blipFill rotWithShape="1">
          <a:blip r:embed="rId6">
            <a:alphaModFix/>
          </a:blip>
          <a:srcRect b="0" l="0" r="0" t="0"/>
          <a:stretch/>
        </p:blipFill>
        <p:spPr>
          <a:xfrm>
            <a:off x="9178100" y="1296675"/>
            <a:ext cx="685800" cy="685800"/>
          </a:xfrm>
          <a:prstGeom prst="rect">
            <a:avLst/>
          </a:prstGeom>
          <a:noFill/>
          <a:ln>
            <a:noFill/>
          </a:ln>
        </p:spPr>
      </p:pic>
      <p:pic>
        <p:nvPicPr>
          <p:cNvPr id="740" name="Google Shape;740;p86"/>
          <p:cNvPicPr preferRelativeResize="0"/>
          <p:nvPr/>
        </p:nvPicPr>
        <p:blipFill rotWithShape="1">
          <a:blip r:embed="rId7">
            <a:alphaModFix/>
          </a:blip>
          <a:srcRect b="0" l="0" r="0" t="0"/>
          <a:stretch/>
        </p:blipFill>
        <p:spPr>
          <a:xfrm>
            <a:off x="9694600" y="4080100"/>
            <a:ext cx="685800" cy="685800"/>
          </a:xfrm>
          <a:prstGeom prst="rect">
            <a:avLst/>
          </a:prstGeom>
          <a:noFill/>
          <a:ln>
            <a:noFill/>
          </a:ln>
        </p:spPr>
      </p:pic>
      <p:pic>
        <p:nvPicPr>
          <p:cNvPr id="741" name="Google Shape;741;p86"/>
          <p:cNvPicPr preferRelativeResize="0"/>
          <p:nvPr/>
        </p:nvPicPr>
        <p:blipFill rotWithShape="1">
          <a:blip r:embed="rId8">
            <a:alphaModFix/>
          </a:blip>
          <a:srcRect b="0" l="0" r="0" t="0"/>
          <a:stretch/>
        </p:blipFill>
        <p:spPr>
          <a:xfrm>
            <a:off x="4733000" y="152400"/>
            <a:ext cx="685800" cy="68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2"/>
          <p:cNvPicPr preferRelativeResize="0"/>
          <p:nvPr/>
        </p:nvPicPr>
        <p:blipFill rotWithShape="1">
          <a:blip r:embed="rId3">
            <a:alphaModFix/>
          </a:blip>
          <a:srcRect b="0" l="0" r="0" t="0"/>
          <a:stretch/>
        </p:blipFill>
        <p:spPr>
          <a:xfrm>
            <a:off x="158450" y="417225"/>
            <a:ext cx="685800" cy="685800"/>
          </a:xfrm>
          <a:prstGeom prst="rect">
            <a:avLst/>
          </a:prstGeom>
          <a:noFill/>
          <a:ln>
            <a:noFill/>
          </a:ln>
        </p:spPr>
      </p:pic>
      <p:sp>
        <p:nvSpPr>
          <p:cNvPr id="180" name="Google Shape;180;p22"/>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Avisos</a:t>
            </a:r>
            <a:endParaRPr sz="3600">
              <a:latin typeface="Montserrat"/>
              <a:ea typeface="Montserrat"/>
              <a:cs typeface="Montserrat"/>
              <a:sym typeface="Montserrat"/>
            </a:endParaRPr>
          </a:p>
        </p:txBody>
      </p:sp>
      <p:sp>
        <p:nvSpPr>
          <p:cNvPr id="181" name="Google Shape;181;p22"/>
          <p:cNvSpPr txBox="1"/>
          <p:nvPr/>
        </p:nvSpPr>
        <p:spPr>
          <a:xfrm>
            <a:off x="844250" y="1337675"/>
            <a:ext cx="11001300" cy="43560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SzPts val="2000"/>
              <a:buFont typeface="Montserrat"/>
              <a:buChar char="●"/>
            </a:pPr>
            <a:r>
              <a:rPr lang="en-US" sz="2000">
                <a:solidFill>
                  <a:srgbClr val="374151"/>
                </a:solidFill>
                <a:latin typeface="Montserrat"/>
                <a:ea typeface="Montserrat"/>
                <a:cs typeface="Montserrat"/>
                <a:sym typeface="Montserrat"/>
              </a:rPr>
              <a:t>Entre para nossa comunidade: </a:t>
            </a:r>
            <a:r>
              <a:rPr b="1" lang="en-US" sz="2000" u="sng">
                <a:solidFill>
                  <a:schemeClr val="hlink"/>
                </a:solidFill>
                <a:latin typeface="Montserrat"/>
                <a:ea typeface="Montserrat"/>
                <a:cs typeface="Montserrat"/>
                <a:sym typeface="Montserrat"/>
                <a:hlinkClick r:id="rId4"/>
              </a:rPr>
              <a:t>comunidade.teomewhy.org</a:t>
            </a:r>
            <a:endParaRPr b="1" sz="2000">
              <a:solidFill>
                <a:srgbClr val="374151"/>
              </a:solidFill>
              <a:latin typeface="Montserrat"/>
              <a:ea typeface="Montserrat"/>
              <a:cs typeface="Montserrat"/>
              <a:sym typeface="Montserrat"/>
            </a:endParaRPr>
          </a:p>
          <a:p>
            <a:pPr indent="-355600" lvl="0" marL="457200" marR="0" rtl="0" algn="l">
              <a:lnSpc>
                <a:spcPct val="150000"/>
              </a:lnSpc>
              <a:spcBef>
                <a:spcPts val="0"/>
              </a:spcBef>
              <a:spcAft>
                <a:spcPts val="0"/>
              </a:spcAft>
              <a:buClr>
                <a:srgbClr val="374151"/>
              </a:buClr>
              <a:buSzPts val="2000"/>
              <a:buFont typeface="Montserrat"/>
              <a:buChar char="●"/>
            </a:pPr>
            <a:r>
              <a:rPr b="0" i="0" lang="en-US" sz="2000" u="none" cap="none" strike="noStrike">
                <a:solidFill>
                  <a:srgbClr val="374151"/>
                </a:solidFill>
                <a:latin typeface="Montserrat"/>
                <a:ea typeface="Montserrat"/>
                <a:cs typeface="Montserrat"/>
                <a:sym typeface="Montserrat"/>
              </a:rPr>
              <a:t>Este é </a:t>
            </a:r>
            <a:r>
              <a:rPr lang="en-US" sz="2000">
                <a:solidFill>
                  <a:srgbClr val="374151"/>
                </a:solidFill>
                <a:latin typeface="Montserrat"/>
                <a:ea typeface="Montserrat"/>
                <a:cs typeface="Montserrat"/>
                <a:sym typeface="Montserrat"/>
              </a:rPr>
              <a:t>um</a:t>
            </a:r>
            <a:r>
              <a:rPr b="0" i="0" lang="en-US" sz="2000" u="none" cap="none" strike="noStrike">
                <a:solidFill>
                  <a:srgbClr val="374151"/>
                </a:solidFill>
                <a:latin typeface="Montserrat"/>
                <a:ea typeface="Montserrat"/>
                <a:cs typeface="Montserrat"/>
                <a:sym typeface="Montserrat"/>
              </a:rPr>
              <a:t> curso de </a:t>
            </a:r>
            <a:r>
              <a:rPr lang="en-US" sz="2000">
                <a:solidFill>
                  <a:srgbClr val="374151"/>
                </a:solidFill>
                <a:latin typeface="Montserrat"/>
                <a:ea typeface="Montserrat"/>
                <a:cs typeface="Montserrat"/>
                <a:sym typeface="Montserrat"/>
              </a:rPr>
              <a:t>Python</a:t>
            </a:r>
            <a:r>
              <a:rPr b="0" i="0" lang="en-US" sz="2000" u="none" cap="none" strike="noStrike">
                <a:solidFill>
                  <a:srgbClr val="374151"/>
                </a:solidFill>
                <a:latin typeface="Montserrat"/>
                <a:ea typeface="Montserrat"/>
                <a:cs typeface="Montserrat"/>
                <a:sym typeface="Montserrat"/>
              </a:rPr>
              <a:t> básico/iniciante, tenha paciência</a:t>
            </a:r>
            <a:endParaRPr b="0" i="0" sz="2000" u="none" cap="none" strike="noStrike">
              <a:solidFill>
                <a:srgbClr val="374151"/>
              </a:solidFill>
              <a:latin typeface="Montserrat"/>
              <a:ea typeface="Montserrat"/>
              <a:cs typeface="Montserrat"/>
              <a:sym typeface="Montserrat"/>
            </a:endParaRPr>
          </a:p>
          <a:p>
            <a:pPr indent="-355600" lvl="0" marL="457200" marR="0" rtl="0" algn="l">
              <a:lnSpc>
                <a:spcPct val="150000"/>
              </a:lnSpc>
              <a:spcBef>
                <a:spcPts val="0"/>
              </a:spcBef>
              <a:spcAft>
                <a:spcPts val="0"/>
              </a:spcAft>
              <a:buClr>
                <a:srgbClr val="374151"/>
              </a:buClr>
              <a:buSzPts val="2000"/>
              <a:buFont typeface="Montserrat"/>
              <a:buChar char="●"/>
            </a:pPr>
            <a:r>
              <a:rPr b="0" i="0" lang="en-US" sz="2000" u="none" cap="none" strike="noStrike">
                <a:solidFill>
                  <a:srgbClr val="374151"/>
                </a:solidFill>
                <a:latin typeface="Montserrat"/>
                <a:ea typeface="Montserrat"/>
                <a:cs typeface="Montserrat"/>
                <a:sym typeface="Montserrat"/>
              </a:rPr>
              <a:t>Nosso foco é o básico bem feito</a:t>
            </a:r>
            <a:endParaRPr b="0" i="0" sz="20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0" i="0" sz="2000" u="none" cap="none" strike="noStrike">
              <a:solidFill>
                <a:srgbClr val="374151"/>
              </a:solidFill>
              <a:latin typeface="Montserrat"/>
              <a:ea typeface="Montserrat"/>
              <a:cs typeface="Montserrat"/>
              <a:sym typeface="Montserrat"/>
            </a:endParaRPr>
          </a:p>
          <a:p>
            <a:pPr indent="-355600" lvl="0" marL="457200" marR="0" rtl="0" algn="l">
              <a:lnSpc>
                <a:spcPct val="115000"/>
              </a:lnSpc>
              <a:spcBef>
                <a:spcPts val="0"/>
              </a:spcBef>
              <a:spcAft>
                <a:spcPts val="0"/>
              </a:spcAft>
              <a:buClr>
                <a:srgbClr val="374151"/>
              </a:buClr>
              <a:buSzPts val="2000"/>
              <a:buFont typeface="Montserrat"/>
              <a:buChar char="●"/>
            </a:pPr>
            <a:r>
              <a:rPr b="0" i="0" lang="en-US" sz="2000" u="none" cap="none" strike="noStrike">
                <a:solidFill>
                  <a:srgbClr val="374151"/>
                </a:solidFill>
                <a:latin typeface="Montserrat"/>
                <a:ea typeface="Montserrat"/>
                <a:cs typeface="Montserrat"/>
                <a:sym typeface="Montserrat"/>
              </a:rPr>
              <a:t>Tem algo que não abordei?</a:t>
            </a:r>
            <a:endParaRPr b="1" i="0" sz="20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0" i="0" sz="2000" u="none" cap="none" strike="noStrike">
              <a:solidFill>
                <a:srgbClr val="374151"/>
              </a:solidFill>
              <a:latin typeface="Montserrat"/>
              <a:ea typeface="Montserrat"/>
              <a:cs typeface="Montserrat"/>
              <a:sym typeface="Montserrat"/>
            </a:endParaRPr>
          </a:p>
          <a:p>
            <a:pPr indent="-355600" lvl="0" marL="457200" marR="0" rtl="0" algn="l">
              <a:lnSpc>
                <a:spcPct val="115000"/>
              </a:lnSpc>
              <a:spcBef>
                <a:spcPts val="0"/>
              </a:spcBef>
              <a:spcAft>
                <a:spcPts val="0"/>
              </a:spcAft>
              <a:buClr>
                <a:srgbClr val="374151"/>
              </a:buClr>
              <a:buSzPts val="2000"/>
              <a:buFont typeface="Montserrat"/>
              <a:buChar char="●"/>
            </a:pPr>
            <a:r>
              <a:rPr b="0" i="0" lang="en-US" sz="2000" u="none" cap="none" strike="noStrike">
                <a:solidFill>
                  <a:srgbClr val="374151"/>
                </a:solidFill>
                <a:latin typeface="Montserrat"/>
                <a:ea typeface="Montserrat"/>
                <a:cs typeface="Montserrat"/>
                <a:sym typeface="Montserrat"/>
              </a:rPr>
              <a:t>Tem algo que você explicaria diferente?</a:t>
            </a:r>
            <a:endParaRPr b="0" i="0" sz="2000" u="none" cap="none" strike="noStrike">
              <a:solidFill>
                <a:srgbClr val="37415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0" i="0" sz="2000" u="none" cap="none" strike="noStrike">
              <a:solidFill>
                <a:srgbClr val="374151"/>
              </a:solidFill>
              <a:latin typeface="Montserrat"/>
              <a:ea typeface="Montserrat"/>
              <a:cs typeface="Montserrat"/>
              <a:sym typeface="Montserrat"/>
            </a:endParaRPr>
          </a:p>
          <a:p>
            <a:pPr indent="-355600" lvl="0" marL="457200" marR="0" rtl="0" algn="l">
              <a:lnSpc>
                <a:spcPct val="115000"/>
              </a:lnSpc>
              <a:spcBef>
                <a:spcPts val="0"/>
              </a:spcBef>
              <a:spcAft>
                <a:spcPts val="0"/>
              </a:spcAft>
              <a:buClr>
                <a:srgbClr val="374151"/>
              </a:buClr>
              <a:buSzPts val="2000"/>
              <a:buFont typeface="Montserrat"/>
              <a:buChar char="●"/>
            </a:pPr>
            <a:r>
              <a:rPr b="0" i="0" lang="en-US" sz="2000" u="none" cap="none" strike="noStrike">
                <a:solidFill>
                  <a:srgbClr val="374151"/>
                </a:solidFill>
                <a:latin typeface="Montserrat"/>
                <a:ea typeface="Montserrat"/>
                <a:cs typeface="Montserrat"/>
                <a:sym typeface="Montserrat"/>
              </a:rPr>
              <a:t>Tem algo mais complexo que deixei passar?</a:t>
            </a:r>
            <a:endParaRPr b="0" i="0" sz="2000" u="none" cap="none" strike="noStrike">
              <a:solidFill>
                <a:srgbClr val="374151"/>
              </a:solidFill>
              <a:latin typeface="Montserrat"/>
              <a:ea typeface="Montserrat"/>
              <a:cs typeface="Montserrat"/>
              <a:sym typeface="Montserrat"/>
            </a:endParaRPr>
          </a:p>
        </p:txBody>
      </p:sp>
      <p:grpSp>
        <p:nvGrpSpPr>
          <p:cNvPr id="182" name="Google Shape;182;p22"/>
          <p:cNvGrpSpPr/>
          <p:nvPr/>
        </p:nvGrpSpPr>
        <p:grpSpPr>
          <a:xfrm>
            <a:off x="7602950" y="4209475"/>
            <a:ext cx="4111950" cy="865800"/>
            <a:chOff x="7461925" y="3229650"/>
            <a:chExt cx="4111950" cy="865800"/>
          </a:xfrm>
        </p:grpSpPr>
        <p:sp>
          <p:nvSpPr>
            <p:cNvPr id="183" name="Google Shape;183;p22"/>
            <p:cNvSpPr/>
            <p:nvPr/>
          </p:nvSpPr>
          <p:spPr>
            <a:xfrm>
              <a:off x="7461925" y="3429000"/>
              <a:ext cx="934500" cy="467100"/>
            </a:xfrm>
            <a:prstGeom prst="notchedRightArrow">
              <a:avLst>
                <a:gd fmla="val 50000" name="adj1"/>
                <a:gd fmla="val 50000" name="adj2"/>
              </a:avLst>
            </a:prstGeom>
            <a:solidFill>
              <a:srgbClr val="D9D9D9"/>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2"/>
            <p:cNvSpPr txBox="1"/>
            <p:nvPr/>
          </p:nvSpPr>
          <p:spPr>
            <a:xfrm>
              <a:off x="8321275" y="3229650"/>
              <a:ext cx="3252600" cy="86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Faça um vídeo/material</a:t>
              </a:r>
              <a:endParaRPr b="1" i="0" sz="2400" u="none" cap="none" strike="noStrike">
                <a:solidFill>
                  <a:srgbClr val="000000"/>
                </a:solidFill>
                <a:latin typeface="Montserrat"/>
                <a:ea typeface="Montserrat"/>
                <a:cs typeface="Montserrat"/>
                <a:sym typeface="Montserrat"/>
              </a:endParaRPr>
            </a:p>
          </p:txBody>
        </p:sp>
      </p:grpSp>
      <p:sp>
        <p:nvSpPr>
          <p:cNvPr id="185" name="Google Shape;185;p22"/>
          <p:cNvSpPr/>
          <p:nvPr/>
        </p:nvSpPr>
        <p:spPr>
          <a:xfrm>
            <a:off x="7170450" y="3731100"/>
            <a:ext cx="326100" cy="1826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3"/>
          <p:cNvPicPr preferRelativeResize="0"/>
          <p:nvPr/>
        </p:nvPicPr>
        <p:blipFill rotWithShape="1">
          <a:blip r:embed="rId3">
            <a:alphaModFix/>
          </a:blip>
          <a:srcRect b="0" l="0" r="0" t="0"/>
          <a:stretch/>
        </p:blipFill>
        <p:spPr>
          <a:xfrm>
            <a:off x="158450" y="417225"/>
            <a:ext cx="685800" cy="685800"/>
          </a:xfrm>
          <a:prstGeom prst="rect">
            <a:avLst/>
          </a:prstGeom>
          <a:noFill/>
          <a:ln>
            <a:noFill/>
          </a:ln>
        </p:spPr>
      </p:pic>
      <p:sp>
        <p:nvSpPr>
          <p:cNvPr id="192" name="Google Shape;192;p23"/>
          <p:cNvSpPr txBox="1"/>
          <p:nvPr>
            <p:ph idx="4294967295" type="title"/>
          </p:nvPr>
        </p:nvSpPr>
        <p:spPr>
          <a:xfrm>
            <a:off x="800500" y="259715"/>
            <a:ext cx="6191400" cy="100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Montserrat"/>
                <a:ea typeface="Montserrat"/>
                <a:cs typeface="Montserrat"/>
                <a:sym typeface="Montserrat"/>
              </a:rPr>
              <a:t>Avisos</a:t>
            </a:r>
            <a:endParaRPr sz="3600">
              <a:latin typeface="Montserrat"/>
              <a:ea typeface="Montserrat"/>
              <a:cs typeface="Montserrat"/>
              <a:sym typeface="Montserrat"/>
            </a:endParaRPr>
          </a:p>
        </p:txBody>
      </p:sp>
      <p:sp>
        <p:nvSpPr>
          <p:cNvPr id="193" name="Google Shape;193;p23"/>
          <p:cNvSpPr txBox="1"/>
          <p:nvPr/>
        </p:nvSpPr>
        <p:spPr>
          <a:xfrm>
            <a:off x="844250" y="1337675"/>
            <a:ext cx="11001300" cy="327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900">
                <a:solidFill>
                  <a:srgbClr val="374151"/>
                </a:solidFill>
                <a:latin typeface="Montserrat"/>
                <a:ea typeface="Montserrat"/>
                <a:cs typeface="Montserrat"/>
                <a:sym typeface="Montserrat"/>
              </a:rPr>
              <a:t>Vai ficar gravado?</a:t>
            </a:r>
            <a:endParaRPr b="1" sz="2900">
              <a:solidFill>
                <a:srgbClr val="37415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000">
              <a:solidFill>
                <a:srgbClr val="374151"/>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2800">
                <a:solidFill>
                  <a:srgbClr val="374151"/>
                </a:solidFill>
                <a:latin typeface="Montserrat"/>
                <a:ea typeface="Montserrat"/>
                <a:cs typeface="Montserrat"/>
                <a:sym typeface="Montserrat"/>
              </a:rPr>
              <a:t>Sim!</a:t>
            </a:r>
            <a:endParaRPr sz="2800">
              <a:solidFill>
                <a:srgbClr val="37415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2800">
              <a:solidFill>
                <a:srgbClr val="374151"/>
              </a:solidFill>
              <a:latin typeface="Montserrat"/>
              <a:ea typeface="Montserrat"/>
              <a:cs typeface="Montserrat"/>
              <a:sym typeface="Montserrat"/>
            </a:endParaRPr>
          </a:p>
          <a:p>
            <a:pPr indent="-355600" lvl="0" marL="457200" rtl="0" algn="l">
              <a:lnSpc>
                <a:spcPct val="150000"/>
              </a:lnSpc>
              <a:spcBef>
                <a:spcPts val="0"/>
              </a:spcBef>
              <a:spcAft>
                <a:spcPts val="0"/>
              </a:spcAft>
              <a:buClr>
                <a:srgbClr val="374151"/>
              </a:buClr>
              <a:buSzPts val="2000"/>
              <a:buFont typeface="Montserrat"/>
              <a:buChar char="●"/>
            </a:pPr>
            <a:r>
              <a:rPr lang="en-US" sz="2000">
                <a:solidFill>
                  <a:srgbClr val="374151"/>
                </a:solidFill>
                <a:latin typeface="Montserrat"/>
                <a:ea typeface="Montserrat"/>
                <a:cs typeface="Montserrat"/>
                <a:sym typeface="Montserrat"/>
              </a:rPr>
              <a:t>As gravações irão para o YouTube e estarão no VODs da Twitch;</a:t>
            </a:r>
            <a:endParaRPr sz="2000">
              <a:solidFill>
                <a:srgbClr val="374151"/>
              </a:solidFill>
              <a:latin typeface="Montserrat"/>
              <a:ea typeface="Montserrat"/>
              <a:cs typeface="Montserrat"/>
              <a:sym typeface="Montserrat"/>
            </a:endParaRPr>
          </a:p>
          <a:p>
            <a:pPr indent="-355600" lvl="0" marL="457200" rtl="0" algn="l">
              <a:lnSpc>
                <a:spcPct val="150000"/>
              </a:lnSpc>
              <a:spcBef>
                <a:spcPts val="0"/>
              </a:spcBef>
              <a:spcAft>
                <a:spcPts val="0"/>
              </a:spcAft>
              <a:buClr>
                <a:srgbClr val="374151"/>
              </a:buClr>
              <a:buSzPts val="2000"/>
              <a:buFont typeface="Montserrat"/>
              <a:buChar char="●"/>
            </a:pPr>
            <a:r>
              <a:rPr lang="en-US" sz="2000">
                <a:solidFill>
                  <a:srgbClr val="374151"/>
                </a:solidFill>
                <a:latin typeface="Montserrat"/>
                <a:ea typeface="Montserrat"/>
                <a:cs typeface="Montserrat"/>
                <a:sym typeface="Montserrat"/>
              </a:rPr>
              <a:t>Membros e Subs terão acesso antecipado;</a:t>
            </a:r>
            <a:endParaRPr sz="2000">
              <a:solidFill>
                <a:srgbClr val="374151"/>
              </a:solidFill>
              <a:latin typeface="Montserrat"/>
              <a:ea typeface="Montserrat"/>
              <a:cs typeface="Montserrat"/>
              <a:sym typeface="Montserrat"/>
            </a:endParaRPr>
          </a:p>
          <a:p>
            <a:pPr indent="-355600" lvl="0" marL="457200" rtl="0" algn="l">
              <a:lnSpc>
                <a:spcPct val="150000"/>
              </a:lnSpc>
              <a:spcBef>
                <a:spcPts val="0"/>
              </a:spcBef>
              <a:spcAft>
                <a:spcPts val="0"/>
              </a:spcAft>
              <a:buClr>
                <a:srgbClr val="374151"/>
              </a:buClr>
              <a:buSzPts val="2000"/>
              <a:buFont typeface="Montserrat"/>
              <a:buChar char="●"/>
            </a:pPr>
            <a:r>
              <a:rPr lang="en-US" sz="2000">
                <a:solidFill>
                  <a:srgbClr val="374151"/>
                </a:solidFill>
                <a:latin typeface="Montserrat"/>
                <a:ea typeface="Montserrat"/>
                <a:cs typeface="Montserrat"/>
                <a:sym typeface="Montserrat"/>
              </a:rPr>
              <a:t>Semana que vem, liberamos todas as gravações</a:t>
            </a:r>
            <a:endParaRPr sz="2000">
              <a:solidFill>
                <a:srgbClr val="37415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